
<file path=[Content_Types].xml><?xml version="1.0" encoding="utf-8"?>
<Types xmlns="http://schemas.openxmlformats.org/package/2006/content-types">
  <Default Extension="png" ContentType="image/png"/>
  <Default Extension="jpeg" ContentType="image/jpeg"/>
  <Default Extension="JPG" ContentType="image/.jp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65" r:id="rId4"/>
    <p:sldMasterId id="2147483679" r:id="rId5"/>
  </p:sldMasterIdLst>
  <p:notesMasterIdLst>
    <p:notesMasterId r:id="rId8"/>
  </p:notesMasterIdLst>
  <p:sldIdLst>
    <p:sldId id="264" r:id="rId6"/>
    <p:sldId id="267" r:id="rId7"/>
    <p:sldId id="270" r:id="rId9"/>
    <p:sldId id="304" r:id="rId10"/>
    <p:sldId id="306" r:id="rId11"/>
    <p:sldId id="277" r:id="rId12"/>
    <p:sldId id="279" r:id="rId13"/>
    <p:sldId id="272" r:id="rId14"/>
    <p:sldId id="278" r:id="rId15"/>
    <p:sldId id="349" r:id="rId16"/>
    <p:sldId id="350" r:id="rId17"/>
    <p:sldId id="357" r:id="rId18"/>
    <p:sldId id="371" r:id="rId19"/>
    <p:sldId id="372" r:id="rId20"/>
    <p:sldId id="373" r:id="rId21"/>
    <p:sldId id="374" r:id="rId22"/>
    <p:sldId id="341" r:id="rId23"/>
    <p:sldId id="271" r:id="rId24"/>
    <p:sldId id="256" r:id="rId25"/>
    <p:sldId id="412" r:id="rId26"/>
    <p:sldId id="437" r:id="rId27"/>
    <p:sldId id="438" r:id="rId28"/>
    <p:sldId id="440" r:id="rId29"/>
    <p:sldId id="441" r:id="rId30"/>
    <p:sldId id="443" r:id="rId31"/>
    <p:sldId id="445" r:id="rId32"/>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pc" initials="a" lastIdx="1" clrIdx="0"/>
  <p:cmAuthor id="2" name="rebacca" initials="r" lastIdx="0" clrIdx="1"/>
  <p:cmAuthor id="3" name="CHENYUE" initials="C" lastIdx="0" clrIdx="2"/>
  <p:cmAuthor id="0" name="李永宾" initials="" lastIdx="0" clrIdx="0"/>
  <p:cmAuthor id="5" name="作者" initials="A" lastIdx="0" clrIdx="2"/>
  <p:cmAuthor id="7" name="宋洁然" initials="宋" lastIdx="0" clrIdx="1"/>
  <p:cmAuthor id="8" name="ming qiu" initials="m" lastIdx="0" clrIdx="1"/>
  <p:cmAuthor id="10" name="86136" initials="8" lastIdx="1" clrIdx="9"/>
  <p:cmAuthor id="4" name="新课标第一网" initials="新" lastIdx="0" clrIdx="0"/>
  <p:cmAuthor id="6" name="lenovo" initials="l" lastIdx="0" clrIdx="2"/>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37"/>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notesMaster" Target="notesMasters/notesMaster1.xml"/><Relationship Id="rId7" Type="http://schemas.openxmlformats.org/officeDocument/2006/relationships/slide" Target="slides/slide2.xml"/><Relationship Id="rId6" Type="http://schemas.openxmlformats.org/officeDocument/2006/relationships/slide" Target="slides/slide1.xml"/><Relationship Id="rId5" Type="http://schemas.openxmlformats.org/officeDocument/2006/relationships/slideMaster" Target="slideMasters/slideMaster4.xml"/><Relationship Id="rId4" Type="http://schemas.openxmlformats.org/officeDocument/2006/relationships/slideMaster" Target="slideMasters/slideMaster3.xml"/><Relationship Id="rId37" Type="http://schemas.openxmlformats.org/officeDocument/2006/relationships/tags" Target="tags/tag72.xml"/><Relationship Id="rId36" Type="http://schemas.openxmlformats.org/officeDocument/2006/relationships/commentAuthors" Target="commentAuthors.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40D7A932-F704-43F6-B7D3-632C594CAF0A}" type="doc">
      <dgm:prSet loTypeId="urn:microsoft.com/office/officeart/2005/8/layout/pyramid1" loCatId="pyramid" qsTypeId="urn:microsoft.com/office/officeart/2005/8/quickstyle/simple1" qsCatId="simple" csTypeId="urn:microsoft.com/office/officeart/2005/8/colors/accent0_1" csCatId="accent1" phldr="0"/>
      <dgm:spPr/>
    </dgm:pt>
    <dgm:pt modelId="{5156A48C-64EB-4785-93CA-24B851F61470}">
      <dgm:prSet phldrT="[文本]" phldr="0" custT="0"/>
      <dgm:spPr/>
      <dgm:t>
        <a:bodyPr vert="horz" wrap="square"/>
        <a:p>
          <a:pPr>
            <a:lnSpc>
              <a:spcPct val="100000"/>
            </a:lnSpc>
            <a:spcBef>
              <a:spcPct val="0"/>
            </a:spcBef>
            <a:spcAft>
              <a:spcPct val="35000"/>
            </a:spcAft>
          </a:pPr>
          <a:r>
            <a:rPr lang="zh-CN" altLang="en-US"/>
            <a:t>皇帝</a:t>
          </a:r>
          <a:endParaRPr lang="zh-CN" altLang="en-US"/>
        </a:p>
        <a:p>
          <a:pPr>
            <a:lnSpc>
              <a:spcPct val="100000"/>
            </a:lnSpc>
            <a:spcBef>
              <a:spcPct val="0"/>
            </a:spcBef>
            <a:spcAft>
              <a:spcPct val="35000"/>
            </a:spcAft>
          </a:pPr>
          <a:r>
            <a:rPr lang="zh-CN" altLang="en-US"/>
            <a:t>制度</a:t>
          </a:r>
          <a:r>
            <a:rPr lang="zh-CN" altLang="en-US"/>
            <a:t/>
          </a:r>
          <a:endParaRPr lang="zh-CN" altLang="en-US"/>
        </a:p>
      </dgm:t>
    </dgm:pt>
    <dgm:pt modelId="{44DD142A-493F-4BD2-8BF5-566820976B60}" cxnId="{AA44BDC7-5CBF-4CB0-AC25-ACEDE691F298}" type="parTrans">
      <dgm:prSet/>
      <dgm:spPr/>
    </dgm:pt>
    <dgm:pt modelId="{146660E0-8749-4313-9D04-2720140AB0DB}" cxnId="{AA44BDC7-5CBF-4CB0-AC25-ACEDE691F298}" type="sibTrans">
      <dgm:prSet/>
      <dgm:spPr/>
    </dgm:pt>
    <dgm:pt modelId="{689B689F-02D1-462C-8E15-3D296F4269DF}">
      <dgm:prSet phldrT="[文本]" phldr="0" custT="0"/>
      <dgm:spPr/>
      <dgm:t>
        <a:bodyPr vert="horz" wrap="square"/>
        <a:p>
          <a:pPr>
            <a:lnSpc>
              <a:spcPct val="100000"/>
            </a:lnSpc>
            <a:spcBef>
              <a:spcPct val="0"/>
            </a:spcBef>
            <a:spcAft>
              <a:spcPct val="35000"/>
            </a:spcAft>
          </a:pPr>
          <a:r>
            <a:rPr lang="zh-CN" altLang="en-US"/>
            <a:t>三公九卿制</a:t>
          </a:r>
          <a:r>
            <a:rPr lang="zh-CN" altLang="en-US"/>
            <a:t/>
          </a:r>
          <a:endParaRPr lang="zh-CN" altLang="en-US"/>
        </a:p>
      </dgm:t>
    </dgm:pt>
    <dgm:pt modelId="{1C0C76FB-2BA4-44B3-A4CE-7105F9AAB60F}" cxnId="{95A678C3-780F-4D7A-9092-7CFB964B91AB}" type="parTrans">
      <dgm:prSet/>
      <dgm:spPr/>
    </dgm:pt>
    <dgm:pt modelId="{D350E28F-F50D-4107-86F2-D50420ABC3F3}" cxnId="{95A678C3-780F-4D7A-9092-7CFB964B91AB}" type="sibTrans">
      <dgm:prSet/>
      <dgm:spPr/>
    </dgm:pt>
    <dgm:pt modelId="{59CC0844-7971-42C4-A39E-A72C6724C7CB}">
      <dgm:prSet phldrT="[文本]" phldr="0" custT="0"/>
      <dgm:spPr/>
      <dgm:t>
        <a:bodyPr vert="horz" wrap="square"/>
        <a:p>
          <a:pPr>
            <a:lnSpc>
              <a:spcPct val="100000"/>
            </a:lnSpc>
            <a:spcBef>
              <a:spcPct val="0"/>
            </a:spcBef>
            <a:spcAft>
              <a:spcPct val="35000"/>
            </a:spcAft>
          </a:pPr>
          <a:r>
            <a:rPr lang="zh-CN" altLang="en-US"/>
            <a:t>郡县制</a:t>
          </a:r>
          <a:r>
            <a:rPr lang="zh-CN" altLang="en-US"/>
            <a:t/>
          </a:r>
          <a:endParaRPr lang="zh-CN" altLang="en-US"/>
        </a:p>
      </dgm:t>
    </dgm:pt>
    <dgm:pt modelId="{8E9587C0-342B-40B9-AE35-1825D74A9715}" cxnId="{EE53E45D-915C-4757-9F90-36AF6FDFDF72}" type="parTrans">
      <dgm:prSet/>
      <dgm:spPr/>
    </dgm:pt>
    <dgm:pt modelId="{530F4CAA-40D8-4C41-848E-AD1ECB08B082}" cxnId="{EE53E45D-915C-4757-9F90-36AF6FDFDF72}" type="sibTrans">
      <dgm:prSet/>
      <dgm:spPr/>
    </dgm:pt>
    <dgm:pt modelId="{8517F7A0-1402-4B99-AF53-F54425413A7C}" type="pres">
      <dgm:prSet presAssocID="{40D7A932-F704-43F6-B7D3-632C594CAF0A}" presName="Name0" presStyleCnt="0">
        <dgm:presLayoutVars>
          <dgm:dir/>
          <dgm:animLvl val="lvl"/>
          <dgm:resizeHandles val="exact"/>
        </dgm:presLayoutVars>
      </dgm:prSet>
      <dgm:spPr/>
    </dgm:pt>
    <dgm:pt modelId="{C8259B15-E2AD-4504-B024-E6C02417C749}" type="pres">
      <dgm:prSet presAssocID="{5156A48C-64EB-4785-93CA-24B851F61470}" presName="Name8" presStyleCnt="0"/>
      <dgm:spPr/>
    </dgm:pt>
    <dgm:pt modelId="{AD6D71B4-B4CD-425D-8F41-4F041180B5A5}" type="pres">
      <dgm:prSet presAssocID="{5156A48C-64EB-4785-93CA-24B851F61470}" presName="level" presStyleLbl="node1" presStyleIdx="0" presStyleCnt="3">
        <dgm:presLayoutVars>
          <dgm:chMax val="1"/>
          <dgm:bulletEnabled val="1"/>
        </dgm:presLayoutVars>
      </dgm:prSet>
      <dgm:spPr/>
    </dgm:pt>
    <dgm:pt modelId="{E708EA4F-3C85-4487-AE00-CAE9AB23AF13}" type="pres">
      <dgm:prSet presAssocID="{5156A48C-64EB-4785-93CA-24B851F61470}" presName="levelTx" presStyleCnt="0">
        <dgm:presLayoutVars>
          <dgm:chMax val="1"/>
          <dgm:bulletEnabled val="1"/>
        </dgm:presLayoutVars>
      </dgm:prSet>
      <dgm:spPr/>
    </dgm:pt>
    <dgm:pt modelId="{3E961DA9-5E98-4FA4-BF3C-490FD37073D7}" type="pres">
      <dgm:prSet presAssocID="{689B689F-02D1-462C-8E15-3D296F4269DF}" presName="Name8" presStyleCnt="0"/>
      <dgm:spPr/>
    </dgm:pt>
    <dgm:pt modelId="{B062758B-585A-4490-8407-FEF3B1DB90B9}" type="pres">
      <dgm:prSet presAssocID="{689B689F-02D1-462C-8E15-3D296F4269DF}" presName="level" presStyleLbl="node1" presStyleIdx="1" presStyleCnt="3">
        <dgm:presLayoutVars>
          <dgm:chMax val="1"/>
          <dgm:bulletEnabled val="1"/>
        </dgm:presLayoutVars>
      </dgm:prSet>
      <dgm:spPr/>
    </dgm:pt>
    <dgm:pt modelId="{49661384-A28A-4053-8281-AF5C1EBF1EDB}" type="pres">
      <dgm:prSet presAssocID="{689B689F-02D1-462C-8E15-3D296F4269DF}" presName="levelTx" presStyleCnt="0">
        <dgm:presLayoutVars>
          <dgm:chMax val="1"/>
          <dgm:bulletEnabled val="1"/>
        </dgm:presLayoutVars>
      </dgm:prSet>
      <dgm:spPr/>
    </dgm:pt>
    <dgm:pt modelId="{F16D8E7C-D53A-4BE7-9C19-6F41DFFD9C26}" type="pres">
      <dgm:prSet presAssocID="{59CC0844-7971-42C4-A39E-A72C6724C7CB}" presName="Name8" presStyleCnt="0"/>
      <dgm:spPr/>
    </dgm:pt>
    <dgm:pt modelId="{DABEBFD1-85A7-4430-808F-CFAAD0FA3993}" type="pres">
      <dgm:prSet presAssocID="{59CC0844-7971-42C4-A39E-A72C6724C7CB}" presName="level" presStyleLbl="node1" presStyleIdx="2" presStyleCnt="3">
        <dgm:presLayoutVars>
          <dgm:chMax val="1"/>
          <dgm:bulletEnabled val="1"/>
        </dgm:presLayoutVars>
      </dgm:prSet>
      <dgm:spPr/>
    </dgm:pt>
    <dgm:pt modelId="{B74796E5-522F-4AF5-846B-2B1210F0B80F}" type="pres">
      <dgm:prSet presAssocID="{59CC0844-7971-42C4-A39E-A72C6724C7CB}" presName="levelTx" presStyleCnt="0">
        <dgm:presLayoutVars>
          <dgm:chMax val="1"/>
          <dgm:bulletEnabled val="1"/>
        </dgm:presLayoutVars>
      </dgm:prSet>
      <dgm:spPr/>
    </dgm:pt>
  </dgm:ptLst>
  <dgm:cxnLst>
    <dgm:cxn modelId="{AA44BDC7-5CBF-4CB0-AC25-ACEDE691F298}" srcId="{40D7A932-F704-43F6-B7D3-632C594CAF0A}" destId="{5156A48C-64EB-4785-93CA-24B851F61470}" srcOrd="0" destOrd="0" parTransId="{44DD142A-493F-4BD2-8BF5-566820976B60}" sibTransId="{146660E0-8749-4313-9D04-2720140AB0DB}"/>
    <dgm:cxn modelId="{95A678C3-780F-4D7A-9092-7CFB964B91AB}" srcId="{40D7A932-F704-43F6-B7D3-632C594CAF0A}" destId="{689B689F-02D1-462C-8E15-3D296F4269DF}" srcOrd="1" destOrd="0" parTransId="{1C0C76FB-2BA4-44B3-A4CE-7105F9AAB60F}" sibTransId="{D350E28F-F50D-4107-86F2-D50420ABC3F3}"/>
    <dgm:cxn modelId="{EE53E45D-915C-4757-9F90-36AF6FDFDF72}" srcId="{40D7A932-F704-43F6-B7D3-632C594CAF0A}" destId="{59CC0844-7971-42C4-A39E-A72C6724C7CB}" srcOrd="2" destOrd="0" parTransId="{8E9587C0-342B-40B9-AE35-1825D74A9715}" sibTransId="{530F4CAA-40D8-4C41-848E-AD1ECB08B082}"/>
    <dgm:cxn modelId="{1F09D4BC-31CC-4DA1-AE3F-814CF0E87FA1}" type="presOf" srcId="{40D7A932-F704-43F6-B7D3-632C594CAF0A}" destId="{8517F7A0-1402-4B99-AF53-F54425413A7C}" srcOrd="0" destOrd="0" presId="urn:microsoft.com/office/officeart/2005/8/layout/pyramid1"/>
    <dgm:cxn modelId="{CEF480D3-32A2-4342-B83A-444AC1D4DB71}" type="presParOf" srcId="{8517F7A0-1402-4B99-AF53-F54425413A7C}" destId="{C8259B15-E2AD-4504-B024-E6C02417C749}" srcOrd="0" destOrd="0" presId="urn:microsoft.com/office/officeart/2005/8/layout/pyramid1"/>
    <dgm:cxn modelId="{307D8D26-2374-4516-BDBA-F2159821CF74}" type="presParOf" srcId="{C8259B15-E2AD-4504-B024-E6C02417C749}" destId="{AD6D71B4-B4CD-425D-8F41-4F041180B5A5}" srcOrd="0" destOrd="0" presId="urn:microsoft.com/office/officeart/2005/8/layout/pyramid1"/>
    <dgm:cxn modelId="{1AB2701E-F65E-4A4A-A1DF-2DBEB62F0018}" type="presOf" srcId="{5156A48C-64EB-4785-93CA-24B851F61470}" destId="{AD6D71B4-B4CD-425D-8F41-4F041180B5A5}" srcOrd="0" destOrd="0" presId="urn:microsoft.com/office/officeart/2005/8/layout/pyramid1"/>
    <dgm:cxn modelId="{68D0250D-C0A2-4252-86DB-81DCA019BFE2}" type="presParOf" srcId="{C8259B15-E2AD-4504-B024-E6C02417C749}" destId="{E708EA4F-3C85-4487-AE00-CAE9AB23AF13}" srcOrd="1" destOrd="0" presId="urn:microsoft.com/office/officeart/2005/8/layout/pyramid1"/>
    <dgm:cxn modelId="{802D7D06-9F71-49CE-8473-C7576854288F}" type="presOf" srcId="{5156A48C-64EB-4785-93CA-24B851F61470}" destId="{E708EA4F-3C85-4487-AE00-CAE9AB23AF13}" srcOrd="1" destOrd="0" presId="urn:microsoft.com/office/officeart/2005/8/layout/pyramid1"/>
    <dgm:cxn modelId="{BBAFF183-B0E7-42FB-9C9C-76FEF3C7E6D9}" type="presParOf" srcId="{8517F7A0-1402-4B99-AF53-F54425413A7C}" destId="{3E961DA9-5E98-4FA4-BF3C-490FD37073D7}" srcOrd="1" destOrd="0" presId="urn:microsoft.com/office/officeart/2005/8/layout/pyramid1"/>
    <dgm:cxn modelId="{0FA30D94-88FD-43F2-A10F-8B96B68E845C}" type="presParOf" srcId="{3E961DA9-5E98-4FA4-BF3C-490FD37073D7}" destId="{B062758B-585A-4490-8407-FEF3B1DB90B9}" srcOrd="0" destOrd="1" presId="urn:microsoft.com/office/officeart/2005/8/layout/pyramid1"/>
    <dgm:cxn modelId="{6683D271-18CA-4D41-AD2C-00EDAEC16F3F}" type="presOf" srcId="{689B689F-02D1-462C-8E15-3D296F4269DF}" destId="{B062758B-585A-4490-8407-FEF3B1DB90B9}" srcOrd="0" destOrd="0" presId="urn:microsoft.com/office/officeart/2005/8/layout/pyramid1"/>
    <dgm:cxn modelId="{B4297834-BD43-4FB7-BB75-19DE0A1FDFD2}" type="presParOf" srcId="{3E961DA9-5E98-4FA4-BF3C-490FD37073D7}" destId="{49661384-A28A-4053-8281-AF5C1EBF1EDB}" srcOrd="1" destOrd="1" presId="urn:microsoft.com/office/officeart/2005/8/layout/pyramid1"/>
    <dgm:cxn modelId="{DBED32D5-FBDA-43B8-A1A2-8138148F162D}" type="presOf" srcId="{689B689F-02D1-462C-8E15-3D296F4269DF}" destId="{49661384-A28A-4053-8281-AF5C1EBF1EDB}" srcOrd="1" destOrd="0" presId="urn:microsoft.com/office/officeart/2005/8/layout/pyramid1"/>
    <dgm:cxn modelId="{E6F48D9D-D177-4BEF-80E9-C1658A68CDBC}" type="presParOf" srcId="{8517F7A0-1402-4B99-AF53-F54425413A7C}" destId="{F16D8E7C-D53A-4BE7-9C19-6F41DFFD9C26}" srcOrd="2" destOrd="0" presId="urn:microsoft.com/office/officeart/2005/8/layout/pyramid1"/>
    <dgm:cxn modelId="{251B4FEE-CBFD-414D-A0A3-9003841B3494}" type="presParOf" srcId="{F16D8E7C-D53A-4BE7-9C19-6F41DFFD9C26}" destId="{DABEBFD1-85A7-4430-808F-CFAAD0FA3993}" srcOrd="0" destOrd="2" presId="urn:microsoft.com/office/officeart/2005/8/layout/pyramid1"/>
    <dgm:cxn modelId="{169C2D95-8CFA-4180-BB47-B0F9241862BE}" type="presOf" srcId="{59CC0844-7971-42C4-A39E-A72C6724C7CB}" destId="{DABEBFD1-85A7-4430-808F-CFAAD0FA3993}" srcOrd="0" destOrd="0" presId="urn:microsoft.com/office/officeart/2005/8/layout/pyramid1"/>
    <dgm:cxn modelId="{0FE94206-8BC3-4663-BD88-BC309963E206}" type="presParOf" srcId="{F16D8E7C-D53A-4BE7-9C19-6F41DFFD9C26}" destId="{B74796E5-522F-4AF5-846B-2B1210F0B80F}" srcOrd="1" destOrd="2" presId="urn:microsoft.com/office/officeart/2005/8/layout/pyramid1"/>
    <dgm:cxn modelId="{10769215-E41C-40FF-840A-B584FD6213D8}" type="presOf" srcId="{59CC0844-7971-42C4-A39E-A72C6724C7CB}" destId="{B74796E5-522F-4AF5-846B-2B1210F0B80F}" srcOrd="1" destOrd="0" presId="urn:microsoft.com/office/officeart/2005/8/layout/pyramid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5116830" cy="3266440"/>
        <a:chOff x="0" y="0"/>
        <a:chExt cx="5116830" cy="3266440"/>
      </a:xfrm>
    </dsp:grpSpPr>
    <dsp:sp modelId="{AD6D71B4-B4CD-425D-8F41-4F041180B5A5}">
      <dsp:nvSpPr>
        <dsp:cNvPr id="3" name="梯形 2"/>
        <dsp:cNvSpPr/>
      </dsp:nvSpPr>
      <dsp:spPr bwMode="white">
        <a:xfrm>
          <a:off x="1705610" y="0"/>
          <a:ext cx="1705610" cy="1088813"/>
        </a:xfrm>
        <a:prstGeom prst="trapezoid">
          <a:avLst>
            <a:gd name="adj" fmla="val 78324"/>
          </a:avLst>
        </a:prstGeom>
      </dsp:spPr>
      <dsp:style>
        <a:lnRef idx="2">
          <a:schemeClr val="dk1">
            <a:shade val="80000"/>
          </a:schemeClr>
        </a:lnRef>
        <a:fillRef idx="1">
          <a:schemeClr val="lt1"/>
        </a:fillRef>
        <a:effectRef idx="0">
          <a:scrgbClr r="0" g="0" b="0"/>
        </a:effectRef>
        <a:fontRef idx="minor">
          <a:schemeClr val="lt1"/>
        </a:fontRef>
      </dsp:style>
      <dsp:txBody>
        <a:bodyPr vert="horz" wrap="square" lIns="33020" tIns="33020" rIns="33020" bIns="33020" anchor="ctr"/>
        <a:lstStyle>
          <a:lvl1pPr algn="ctr">
            <a:defRPr sz="2600"/>
          </a:lvl1pPr>
          <a:lvl2pPr marL="228600" indent="-228600" algn="ctr">
            <a:defRPr sz="2000"/>
          </a:lvl2pPr>
          <a:lvl3pPr marL="457200" indent="-228600" algn="ctr">
            <a:defRPr sz="2000"/>
          </a:lvl3pPr>
          <a:lvl4pPr marL="685800" indent="-228600" algn="ctr">
            <a:defRPr sz="2000"/>
          </a:lvl4pPr>
          <a:lvl5pPr marL="914400" indent="-228600" algn="ctr">
            <a:defRPr sz="2000"/>
          </a:lvl5pPr>
          <a:lvl6pPr marL="1143000" indent="-228600" algn="ctr">
            <a:defRPr sz="2000"/>
          </a:lvl6pPr>
          <a:lvl7pPr marL="1371600" indent="-228600" algn="ctr">
            <a:defRPr sz="2000"/>
          </a:lvl7pPr>
          <a:lvl8pPr marL="1600200" indent="-228600" algn="ctr">
            <a:defRPr sz="2000"/>
          </a:lvl8pPr>
          <a:lvl9pPr marL="1828800" indent="-228600" algn="ctr">
            <a:defRPr sz="2000"/>
          </a:lvl9pPr>
        </a:lstStyle>
        <a:p>
          <a:pPr lvl="0">
            <a:lnSpc>
              <a:spcPct val="100000"/>
            </a:lnSpc>
            <a:spcBef>
              <a:spcPct val="0"/>
            </a:spcBef>
            <a:spcAft>
              <a:spcPct val="35000"/>
            </a:spcAft>
          </a:pPr>
          <a:r>
            <a:rPr lang="zh-CN" altLang="en-US">
              <a:solidFill>
                <a:schemeClr val="tx1"/>
              </a:solidFill>
            </a:rPr>
            <a:t>皇帝</a:t>
          </a:r>
          <a:endParaRPr lang="zh-CN" altLang="en-US">
            <a:solidFill>
              <a:schemeClr val="tx1"/>
            </a:solidFill>
          </a:endParaRPr>
        </a:p>
        <a:p>
          <a:pPr lvl="0">
            <a:lnSpc>
              <a:spcPct val="100000"/>
            </a:lnSpc>
            <a:spcBef>
              <a:spcPct val="0"/>
            </a:spcBef>
            <a:spcAft>
              <a:spcPct val="35000"/>
            </a:spcAft>
          </a:pPr>
          <a:r>
            <a:rPr lang="zh-CN" altLang="en-US">
              <a:solidFill>
                <a:schemeClr val="tx1"/>
              </a:solidFill>
            </a:rPr>
            <a:t>制度</a:t>
          </a:r>
          <a:endParaRPr lang="zh-CN" altLang="en-US">
            <a:solidFill>
              <a:schemeClr val="tx1"/>
            </a:solidFill>
          </a:endParaRPr>
        </a:p>
      </dsp:txBody>
      <dsp:txXfrm>
        <a:off x="1705610" y="0"/>
        <a:ext cx="1705610" cy="1088813"/>
      </dsp:txXfrm>
    </dsp:sp>
    <dsp:sp modelId="{B062758B-585A-4490-8407-FEF3B1DB90B9}">
      <dsp:nvSpPr>
        <dsp:cNvPr id="4" name="梯形 3"/>
        <dsp:cNvSpPr/>
      </dsp:nvSpPr>
      <dsp:spPr bwMode="white">
        <a:xfrm>
          <a:off x="852805" y="1088813"/>
          <a:ext cx="3411220" cy="1088813"/>
        </a:xfrm>
        <a:prstGeom prst="trapezoid">
          <a:avLst>
            <a:gd name="adj" fmla="val 78324"/>
          </a:avLst>
        </a:prstGeom>
      </dsp:spPr>
      <dsp:style>
        <a:lnRef idx="2">
          <a:schemeClr val="dk1">
            <a:shade val="80000"/>
          </a:schemeClr>
        </a:lnRef>
        <a:fillRef idx="1">
          <a:schemeClr val="lt1"/>
        </a:fillRef>
        <a:effectRef idx="0">
          <a:scrgbClr r="0" g="0" b="0"/>
        </a:effectRef>
        <a:fontRef idx="minor">
          <a:schemeClr val="lt1"/>
        </a:fontRef>
      </dsp:style>
      <dsp:txBody>
        <a:bodyPr vert="horz" wrap="square" lIns="33020" tIns="33020" rIns="33020" bIns="33020" anchor="ctr"/>
        <a:lstStyle>
          <a:lvl1pPr algn="ctr">
            <a:defRPr sz="2600"/>
          </a:lvl1pPr>
          <a:lvl2pPr marL="228600" indent="-228600" algn="ctr">
            <a:defRPr sz="2000"/>
          </a:lvl2pPr>
          <a:lvl3pPr marL="457200" indent="-228600" algn="ctr">
            <a:defRPr sz="2000"/>
          </a:lvl3pPr>
          <a:lvl4pPr marL="685800" indent="-228600" algn="ctr">
            <a:defRPr sz="2000"/>
          </a:lvl4pPr>
          <a:lvl5pPr marL="914400" indent="-228600" algn="ctr">
            <a:defRPr sz="2000"/>
          </a:lvl5pPr>
          <a:lvl6pPr marL="1143000" indent="-228600" algn="ctr">
            <a:defRPr sz="2000"/>
          </a:lvl6pPr>
          <a:lvl7pPr marL="1371600" indent="-228600" algn="ctr">
            <a:defRPr sz="2000"/>
          </a:lvl7pPr>
          <a:lvl8pPr marL="1600200" indent="-228600" algn="ctr">
            <a:defRPr sz="2000"/>
          </a:lvl8pPr>
          <a:lvl9pPr marL="1828800" indent="-228600" algn="ctr">
            <a:defRPr sz="2000"/>
          </a:lvl9pPr>
        </a:lstStyle>
        <a:p>
          <a:pPr lvl="0">
            <a:lnSpc>
              <a:spcPct val="100000"/>
            </a:lnSpc>
            <a:spcBef>
              <a:spcPct val="0"/>
            </a:spcBef>
            <a:spcAft>
              <a:spcPct val="35000"/>
            </a:spcAft>
          </a:pPr>
          <a:r>
            <a:rPr lang="zh-CN" altLang="en-US">
              <a:solidFill>
                <a:schemeClr val="tx1"/>
              </a:solidFill>
            </a:rPr>
            <a:t>三公九卿制</a:t>
          </a:r>
          <a:endParaRPr lang="zh-CN" altLang="en-US">
            <a:solidFill>
              <a:schemeClr val="tx1"/>
            </a:solidFill>
          </a:endParaRPr>
        </a:p>
      </dsp:txBody>
      <dsp:txXfrm>
        <a:off x="852805" y="1088813"/>
        <a:ext cx="3411220" cy="1088813"/>
      </dsp:txXfrm>
    </dsp:sp>
    <dsp:sp modelId="{DABEBFD1-85A7-4430-808F-CFAAD0FA3993}">
      <dsp:nvSpPr>
        <dsp:cNvPr id="5" name="梯形 4"/>
        <dsp:cNvSpPr/>
      </dsp:nvSpPr>
      <dsp:spPr bwMode="white">
        <a:xfrm>
          <a:off x="0" y="2177627"/>
          <a:ext cx="5116830" cy="1088813"/>
        </a:xfrm>
        <a:prstGeom prst="trapezoid">
          <a:avLst>
            <a:gd name="adj" fmla="val 78324"/>
          </a:avLst>
        </a:prstGeom>
      </dsp:spPr>
      <dsp:style>
        <a:lnRef idx="2">
          <a:schemeClr val="dk1">
            <a:shade val="80000"/>
          </a:schemeClr>
        </a:lnRef>
        <a:fillRef idx="1">
          <a:schemeClr val="lt1"/>
        </a:fillRef>
        <a:effectRef idx="0">
          <a:scrgbClr r="0" g="0" b="0"/>
        </a:effectRef>
        <a:fontRef idx="minor">
          <a:schemeClr val="lt1"/>
        </a:fontRef>
      </dsp:style>
      <dsp:txBody>
        <a:bodyPr vert="horz" wrap="square" lIns="33020" tIns="33020" rIns="33020" bIns="33020" anchor="ctr"/>
        <a:lstStyle>
          <a:lvl1pPr algn="ctr">
            <a:defRPr sz="2600"/>
          </a:lvl1pPr>
          <a:lvl2pPr marL="228600" indent="-228600" algn="ctr">
            <a:defRPr sz="2000"/>
          </a:lvl2pPr>
          <a:lvl3pPr marL="457200" indent="-228600" algn="ctr">
            <a:defRPr sz="2000"/>
          </a:lvl3pPr>
          <a:lvl4pPr marL="685800" indent="-228600" algn="ctr">
            <a:defRPr sz="2000"/>
          </a:lvl4pPr>
          <a:lvl5pPr marL="914400" indent="-228600" algn="ctr">
            <a:defRPr sz="2000"/>
          </a:lvl5pPr>
          <a:lvl6pPr marL="1143000" indent="-228600" algn="ctr">
            <a:defRPr sz="2000"/>
          </a:lvl6pPr>
          <a:lvl7pPr marL="1371600" indent="-228600" algn="ctr">
            <a:defRPr sz="2000"/>
          </a:lvl7pPr>
          <a:lvl8pPr marL="1600200" indent="-228600" algn="ctr">
            <a:defRPr sz="2000"/>
          </a:lvl8pPr>
          <a:lvl9pPr marL="1828800" indent="-228600" algn="ctr">
            <a:defRPr sz="2000"/>
          </a:lvl9pPr>
        </a:lstStyle>
        <a:p>
          <a:pPr lvl="0">
            <a:lnSpc>
              <a:spcPct val="100000"/>
            </a:lnSpc>
            <a:spcBef>
              <a:spcPct val="0"/>
            </a:spcBef>
            <a:spcAft>
              <a:spcPct val="35000"/>
            </a:spcAft>
          </a:pPr>
          <a:r>
            <a:rPr lang="zh-CN" altLang="en-US">
              <a:solidFill>
                <a:schemeClr val="tx1"/>
              </a:solidFill>
            </a:rPr>
            <a:t>郡县制</a:t>
          </a:r>
          <a:endParaRPr lang="zh-CN" altLang="en-US">
            <a:solidFill>
              <a:schemeClr val="tx1"/>
            </a:solidFill>
          </a:endParaRPr>
        </a:p>
      </dsp:txBody>
      <dsp:txXfrm>
        <a:off x="0" y="2177627"/>
        <a:ext cx="5116830" cy="1088813"/>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rSet csTypeId="urn:microsoft.com/office/officeart/2005/8/colors/accent6_5"/>
        </dgm:pt>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pyraLvlNode" val="level"/>
          <dgm:param type="pyraAcctTxNode" val="acctTx"/>
          <dgm:param type="pyraAcctBkgdNode" val="acctBkgd"/>
          <dgm:param type="linDir" val="fromB"/>
          <dgm:param type="txDir" val="fromT"/>
          <dgm:param type="pyraAcctPos" val="aft"/>
          <dgm:param type="pyraAcctTxMar" val="step"/>
        </dgm:alg>
      </dgm:if>
      <dgm:else name="Name3">
        <dgm:alg type="pyra">
          <dgm:param type="pyraLvlNode" val="level"/>
          <dgm:param type="pyraAcctTxNode" val="acctTx"/>
          <dgm:param type="pyraAcctBkgdNode" val="acctBkgd"/>
          <dgm:param type="linDir" val="fromB"/>
          <dgm:param type="txDir" val="fromT"/>
          <dgm:param type="pyraAcctPos" val="bef"/>
          <dgm:param type="pyraAcctTxMar" val="step"/>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wdp>
</file>

<file path=ppt/media/image18.png>
</file>

<file path=ppt/media/image19.wdp>
</file>

<file path=ppt/media/image2.wdp>
</file>

<file path=ppt/media/image20.jpeg>
</file>

<file path=ppt/media/image21.jpeg>
</file>

<file path=ppt/media/image22.png>
</file>

<file path=ppt/media/image23.png>
</file>

<file path=ppt/media/image24.png>
</file>

<file path=ppt/media/image25.jpeg>
</file>

<file path=ppt/media/image26.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C27FDBF-41C4-4EBC-A4C4-4FC4C0EBBB0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E19580A-884C-4082-90D3-942CC4C6F85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2 Marcador de posición de imagen"/>
          <p:cNvSpPr>
            <a:spLocks noGrp="1"/>
          </p:cNvSpPr>
          <p:nvPr>
            <p:ph type="pic" sz="quarter" idx="13" hasCustomPrompt="1"/>
          </p:nvPr>
        </p:nvSpPr>
        <p:spPr>
          <a:xfrm>
            <a:off x="3169570" y="2732830"/>
            <a:ext cx="1758255" cy="2082550"/>
          </a:xfrm>
          <a:prstGeom prst="rect">
            <a:avLst/>
          </a:prstGeom>
          <a:solidFill>
            <a:schemeClr val="bg1">
              <a:lumMod val="85000"/>
              <a:alpha val="50000"/>
            </a:schemeClr>
          </a:solidFill>
          <a:ln w="25400">
            <a:solidFill>
              <a:schemeClr val="bg1"/>
            </a:solidFill>
          </a:ln>
        </p:spPr>
        <p:txBody>
          <a:bodyPr/>
          <a:lstStyle>
            <a:lvl1pPr marL="0" indent="0">
              <a:buNone/>
              <a:defRPr/>
            </a:lvl1pPr>
          </a:lstStyle>
          <a:p>
            <a:r>
              <a:rPr lang="zh-CN" altLang="en-US" dirty="0"/>
              <a:t>点击插入图片</a:t>
            </a:r>
            <a:endParaRPr lang="es-SV" dirty="0"/>
          </a:p>
        </p:txBody>
      </p:sp>
      <p:sp>
        <p:nvSpPr>
          <p:cNvPr id="8" name="2 Marcador de posición de imagen"/>
          <p:cNvSpPr>
            <a:spLocks noGrp="1"/>
          </p:cNvSpPr>
          <p:nvPr>
            <p:ph type="pic" sz="quarter" idx="15" hasCustomPrompt="1"/>
          </p:nvPr>
        </p:nvSpPr>
        <p:spPr>
          <a:xfrm>
            <a:off x="2060171" y="3774105"/>
            <a:ext cx="1988527" cy="2159970"/>
          </a:xfrm>
          <a:prstGeom prst="rect">
            <a:avLst/>
          </a:prstGeom>
          <a:solidFill>
            <a:schemeClr val="bg1">
              <a:lumMod val="85000"/>
              <a:alpha val="50000"/>
            </a:schemeClr>
          </a:solidFill>
          <a:ln w="25400">
            <a:solidFill>
              <a:schemeClr val="bg1"/>
            </a:solidFill>
          </a:ln>
        </p:spPr>
        <p:txBody>
          <a:bodyPr/>
          <a:lstStyle>
            <a:lvl1pPr marL="0" indent="0">
              <a:buNone/>
              <a:defRPr/>
            </a:lvl1pPr>
          </a:lstStyle>
          <a:p>
            <a:r>
              <a:rPr lang="zh-CN" altLang="en-US" dirty="0"/>
              <a:t>点击插入图片</a:t>
            </a:r>
            <a:endParaRPr lang="es-SV" dirty="0"/>
          </a:p>
        </p:txBody>
      </p:sp>
      <p:sp>
        <p:nvSpPr>
          <p:cNvPr id="7" name="2 Marcador de posición de imagen"/>
          <p:cNvSpPr>
            <a:spLocks noGrp="1"/>
          </p:cNvSpPr>
          <p:nvPr>
            <p:ph type="pic" sz="quarter" idx="14" hasCustomPrompt="1"/>
          </p:nvPr>
        </p:nvSpPr>
        <p:spPr>
          <a:xfrm>
            <a:off x="1605840" y="1819459"/>
            <a:ext cx="1855124" cy="2024488"/>
          </a:xfrm>
          <a:prstGeom prst="rect">
            <a:avLst/>
          </a:prstGeom>
          <a:solidFill>
            <a:schemeClr val="bg1">
              <a:lumMod val="85000"/>
              <a:alpha val="50000"/>
            </a:schemeClr>
          </a:solidFill>
          <a:ln w="25400">
            <a:solidFill>
              <a:schemeClr val="bg1"/>
            </a:solidFill>
          </a:ln>
        </p:spPr>
        <p:txBody>
          <a:bodyPr/>
          <a:lstStyle>
            <a:lvl1pPr marL="0" indent="0">
              <a:buNone/>
              <a:defRPr/>
            </a:lvl1pPr>
          </a:lstStyle>
          <a:p>
            <a:r>
              <a:rPr lang="zh-CN" altLang="en-US" dirty="0"/>
              <a:t>点击插入图片</a:t>
            </a:r>
            <a:endParaRPr lang="es-SV"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strVal val="4/3*#ppt_w"/>
                                          </p:val>
                                        </p:tav>
                                        <p:tav tm="100000">
                                          <p:val>
                                            <p:strVal val="#ppt_w"/>
                                          </p:val>
                                        </p:tav>
                                      </p:tavLst>
                                    </p:anim>
                                    <p:anim calcmode="lin" valueType="num">
                                      <p:cBhvr>
                                        <p:cTn id="8" dur="500" fill="hold"/>
                                        <p:tgtEl>
                                          <p:spTgt spid="6"/>
                                        </p:tgtEl>
                                        <p:attrNameLst>
                                          <p:attrName>ppt_h</p:attrName>
                                        </p:attrNameLst>
                                      </p:cBhvr>
                                      <p:tavLst>
                                        <p:tav tm="0">
                                          <p:val>
                                            <p:strVal val="4/3*#ppt_h"/>
                                          </p:val>
                                        </p:tav>
                                        <p:tav tm="100000">
                                          <p:val>
                                            <p:strVal val="#ppt_h"/>
                                          </p:val>
                                        </p:tav>
                                      </p:tavLst>
                                    </p:anim>
                                  </p:childTnLst>
                                </p:cTn>
                              </p:par>
                              <p:par>
                                <p:cTn id="9" presetID="23" presetClass="entr" presetSubtype="28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4/3*#ppt_w"/>
                                          </p:val>
                                        </p:tav>
                                        <p:tav tm="100000">
                                          <p:val>
                                            <p:strVal val="#ppt_w"/>
                                          </p:val>
                                        </p:tav>
                                      </p:tavLst>
                                    </p:anim>
                                    <p:anim calcmode="lin" valueType="num">
                                      <p:cBhvr>
                                        <p:cTn id="12" dur="500" fill="hold"/>
                                        <p:tgtEl>
                                          <p:spTgt spid="7"/>
                                        </p:tgtEl>
                                        <p:attrNameLst>
                                          <p:attrName>ppt_h</p:attrName>
                                        </p:attrNameLst>
                                      </p:cBhvr>
                                      <p:tavLst>
                                        <p:tav tm="0">
                                          <p:val>
                                            <p:strVal val="4/3*#ppt_h"/>
                                          </p:val>
                                        </p:tav>
                                        <p:tav tm="100000">
                                          <p:val>
                                            <p:strVal val="#ppt_h"/>
                                          </p:val>
                                        </p:tav>
                                      </p:tavLst>
                                    </p:anim>
                                  </p:childTnLst>
                                </p:cTn>
                              </p:par>
                              <p:par>
                                <p:cTn id="13" presetID="23" presetClass="entr" presetSubtype="28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ppt_w</p:attrName>
                                        </p:attrNameLst>
                                      </p:cBhvr>
                                      <p:tavLst>
                                        <p:tav tm="0">
                                          <p:val>
                                            <p:strVal val="4/3*#ppt_w"/>
                                          </p:val>
                                        </p:tav>
                                        <p:tav tm="100000">
                                          <p:val>
                                            <p:strVal val="#ppt_w"/>
                                          </p:val>
                                        </p:tav>
                                      </p:tavLst>
                                    </p:anim>
                                    <p:anim calcmode="lin" valueType="num">
                                      <p:cBhvr>
                                        <p:cTn id="16" dur="500" fill="hold"/>
                                        <p:tgtEl>
                                          <p:spTgt spid="8"/>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8" grpId="0" bldLvl="0" animBg="1"/>
      <p:bldP spid="7" grpId="0" bldLvl="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3" name="2 Marcador de posición de imagen"/>
          <p:cNvSpPr>
            <a:spLocks noGrp="1"/>
          </p:cNvSpPr>
          <p:nvPr>
            <p:ph type="pic" sz="quarter" idx="13" hasCustomPrompt="1"/>
          </p:nvPr>
        </p:nvSpPr>
        <p:spPr>
          <a:xfrm>
            <a:off x="0" y="0"/>
            <a:ext cx="12192000" cy="6858000"/>
          </a:xfrm>
          <a:prstGeom prst="rect">
            <a:avLst/>
          </a:prstGeom>
          <a:solidFill>
            <a:schemeClr val="bg1">
              <a:lumMod val="85000"/>
              <a:alpha val="50000"/>
            </a:schemeClr>
          </a:solidFill>
        </p:spPr>
        <p:txBody>
          <a:bodyPr/>
          <a:lstStyle>
            <a:lvl1pPr marL="0" indent="0">
              <a:buNone/>
              <a:defRPr/>
            </a:lvl1pPr>
          </a:lstStyle>
          <a:p>
            <a:r>
              <a:rPr lang="zh-CN" altLang="en-US" dirty="0"/>
              <a:t>点击插入图片</a:t>
            </a:r>
            <a:endParaRPr lang="es-SV"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2 Marcador de posición de imagen"/>
          <p:cNvSpPr>
            <a:spLocks noGrp="1"/>
          </p:cNvSpPr>
          <p:nvPr>
            <p:ph type="pic" sz="quarter" idx="13" hasCustomPrompt="1"/>
          </p:nvPr>
        </p:nvSpPr>
        <p:spPr>
          <a:xfrm>
            <a:off x="7116536" y="1104764"/>
            <a:ext cx="4070673" cy="4821474"/>
          </a:xfrm>
          <a:prstGeom prst="rect">
            <a:avLst/>
          </a:prstGeom>
          <a:solidFill>
            <a:schemeClr val="bg1">
              <a:lumMod val="85000"/>
              <a:alpha val="50000"/>
            </a:schemeClr>
          </a:solidFill>
          <a:ln w="38100">
            <a:solidFill>
              <a:schemeClr val="bg1"/>
            </a:solidFill>
          </a:ln>
        </p:spPr>
        <p:txBody>
          <a:bodyPr/>
          <a:lstStyle>
            <a:lvl1pPr marL="0" indent="0">
              <a:buNone/>
              <a:defRPr/>
            </a:lvl1pPr>
          </a:lstStyle>
          <a:p>
            <a:r>
              <a:rPr lang="zh-CN" altLang="en-US" dirty="0"/>
              <a:t>点击插入图片</a:t>
            </a:r>
            <a:endParaRPr lang="es-SV"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3*#ppt_w"/>
                                          </p:val>
                                        </p:tav>
                                        <p:tav tm="100000">
                                          <p:val>
                                            <p:strVal val="#ppt_w"/>
                                          </p:val>
                                        </p:tav>
                                      </p:tavLst>
                                    </p:anim>
                                    <p:anim calcmode="lin" valueType="num">
                                      <p:cBhvr>
                                        <p:cTn id="8" dur="500" fill="hold"/>
                                        <p:tgtEl>
                                          <p:spTgt spid="4"/>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096CBC3-80FA-46D5-9CAE-91CE67824CA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46FB6E-4EE3-4E53-B8C0-1D322D1AB8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7" Type="http://schemas.openxmlformats.org/officeDocument/2006/relationships/theme" Target="../theme/theme2.xml"/><Relationship Id="rId6" Type="http://schemas.microsoft.com/office/2007/relationships/hdphoto" Target="../media/image2.wdp"/><Relationship Id="rId5" Type="http://schemas.openxmlformats.org/officeDocument/2006/relationships/image" Target="../media/image1.png"/><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4.xml"/><Relationship Id="rId8" Type="http://schemas.openxmlformats.org/officeDocument/2006/relationships/slideLayout" Target="../slideLayouts/slideLayout23.xml"/><Relationship Id="rId7" Type="http://schemas.openxmlformats.org/officeDocument/2006/relationships/slideLayout" Target="../slideLayouts/slideLayout22.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3" Type="http://schemas.openxmlformats.org/officeDocument/2006/relationships/slideLayout" Target="../slideLayouts/slideLayout18.xml"/><Relationship Id="rId2" Type="http://schemas.openxmlformats.org/officeDocument/2006/relationships/slideLayout" Target="../slideLayouts/slideLayout17.xml"/><Relationship Id="rId14" Type="http://schemas.openxmlformats.org/officeDocument/2006/relationships/theme" Target="../theme/theme3.xml"/><Relationship Id="rId13" Type="http://schemas.openxmlformats.org/officeDocument/2006/relationships/slideLayout" Target="../slideLayouts/slideLayout28.xml"/><Relationship Id="rId12" Type="http://schemas.openxmlformats.org/officeDocument/2006/relationships/slideLayout" Target="../slideLayouts/slideLayout27.xml"/><Relationship Id="rId11" Type="http://schemas.openxmlformats.org/officeDocument/2006/relationships/slideLayout" Target="../slideLayouts/slideLayout26.xml"/><Relationship Id="rId10" Type="http://schemas.openxmlformats.org/officeDocument/2006/relationships/slideLayout" Target="../slideLayouts/slideLayout25.xml"/><Relationship Id="rId1" Type="http://schemas.openxmlformats.org/officeDocument/2006/relationships/slideLayout" Target="../slideLayouts/slideLayout16.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37.xml"/><Relationship Id="rId8" Type="http://schemas.openxmlformats.org/officeDocument/2006/relationships/slideLayout" Target="../slideLayouts/slideLayout36.xml"/><Relationship Id="rId7" Type="http://schemas.openxmlformats.org/officeDocument/2006/relationships/slideLayout" Target="../slideLayouts/slideLayout35.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 Id="rId3" Type="http://schemas.openxmlformats.org/officeDocument/2006/relationships/slideLayout" Target="../slideLayouts/slideLayout31.xml"/><Relationship Id="rId2" Type="http://schemas.openxmlformats.org/officeDocument/2006/relationships/slideLayout" Target="../slideLayouts/slideLayout30.xml"/><Relationship Id="rId12" Type="http://schemas.openxmlformats.org/officeDocument/2006/relationships/theme" Target="../theme/theme4.xml"/><Relationship Id="rId11" Type="http://schemas.openxmlformats.org/officeDocument/2006/relationships/slideLayout" Target="../slideLayouts/slideLayout39.xml"/><Relationship Id="rId10" Type="http://schemas.openxmlformats.org/officeDocument/2006/relationships/slideLayout" Target="../slideLayouts/slideLayout38.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5">
            <a:extLst>
              <a:ext uri="{BEBA8EAE-BF5A-486C-A8C5-ECC9F3942E4B}">
                <a14:imgProps xmlns:a14="http://schemas.microsoft.com/office/drawing/2010/main">
                  <a14:imgLayer r:embed="rId6">
                    <a14:imgEffect>
                      <a14:brightnessContrast bright="5000"/>
                    </a14:imgEffect>
                    <a14:imgEffect>
                      <a14:saturation sat="0"/>
                    </a14:imgEffect>
                  </a14:imgLayer>
                </a14:imgProps>
              </a:ext>
            </a:extLst>
          </a:blip>
          <a:stretch>
            <a:fillRect/>
          </a:stretch>
        </p:blipFill>
        <p:spPr>
          <a:xfrm>
            <a:off x="127318" y="92596"/>
            <a:ext cx="11910351" cy="6609144"/>
          </a:xfrm>
          <a:prstGeom prst="rect">
            <a:avLst/>
          </a:prstGeom>
        </p:spPr>
      </p:pic>
      <p:sp>
        <p:nvSpPr>
          <p:cNvPr id="7" name="矩形 6"/>
          <p:cNvSpPr/>
          <p:nvPr userDrawn="1"/>
        </p:nvSpPr>
        <p:spPr>
          <a:xfrm>
            <a:off x="127318" y="92596"/>
            <a:ext cx="11910351" cy="6609144"/>
          </a:xfrm>
          <a:prstGeom prst="rect">
            <a:avLst/>
          </a:prstGeom>
          <a:noFill/>
          <a:ln>
            <a:solidFill>
              <a:srgbClr val="8466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96CBC3-80FA-46D5-9CAE-91CE67824CA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46FB6E-4EE3-4E53-B8C0-1D322D1AB8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Lst>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4.png"/><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2.xml"/><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2.xml"/><Relationship Id="rId1" Type="http://schemas.openxmlformats.org/officeDocument/2006/relationships/image" Target="../media/image14.jpeg"/></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2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22.xml"/><Relationship Id="rId5" Type="http://schemas.microsoft.com/office/2007/relationships/hdphoto" Target="../media/image19.wdp"/><Relationship Id="rId4" Type="http://schemas.openxmlformats.org/officeDocument/2006/relationships/image" Target="../media/image18.png"/><Relationship Id="rId3" Type="http://schemas.microsoft.com/office/2007/relationships/hdphoto" Target="../media/image17.wdp"/><Relationship Id="rId2" Type="http://schemas.openxmlformats.org/officeDocument/2006/relationships/image" Target="../media/image16.png"/><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2.xml"/><Relationship Id="rId1" Type="http://schemas.openxmlformats.org/officeDocument/2006/relationships/tags" Target="../tags/tag6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image" Target="../media/image20.jpeg"/></Relationships>
</file>

<file path=ppt/slides/_rels/slide19.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64.xml"/><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5.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7.xml"/><Relationship Id="rId1" Type="http://schemas.openxmlformats.org/officeDocument/2006/relationships/image" Target="../media/image25.jpe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8.xml"/><Relationship Id="rId1" Type="http://schemas.openxmlformats.org/officeDocument/2006/relationships/image" Target="../media/image26.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9.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70.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7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2.xml"/><Relationship Id="rId2" Type="http://schemas.openxmlformats.org/officeDocument/2006/relationships/image" Target="../media/image7.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2.xml"/><Relationship Id="rId2" Type="http://schemas.openxmlformats.org/officeDocument/2006/relationships/image" Target="../media/image9.png"/><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2.xm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5.xml"/><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2.xml"/><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2000"/>
            <a:lum/>
          </a:blip>
          <a:srcRect/>
          <a:stretch>
            <a:fillRect t="-17000" b="-17000"/>
          </a:stretch>
        </a:blipFill>
        <a:effectLst/>
      </p:bgPr>
    </p:bg>
    <p:spTree>
      <p:nvGrpSpPr>
        <p:cNvPr id="1" name=""/>
        <p:cNvGrpSpPr/>
        <p:nvPr/>
      </p:nvGrpSpPr>
      <p:grpSpPr>
        <a:xfrm>
          <a:off x="0" y="0"/>
          <a:ext cx="0" cy="0"/>
          <a:chOff x="0" y="0"/>
          <a:chExt cx="0" cy="0"/>
        </a:xfrm>
      </p:grpSpPr>
      <p:sp>
        <p:nvSpPr>
          <p:cNvPr id="2" name="标题 1"/>
          <p:cNvSpPr>
            <a:spLocks noGrp="1"/>
          </p:cNvSpPr>
          <p:nvPr/>
        </p:nvSpPr>
        <p:spPr>
          <a:xfrm>
            <a:off x="581660" y="479425"/>
            <a:ext cx="11029315" cy="2317750"/>
          </a:xfrm>
          <a:prstGeom prst="roundRect">
            <a:avLst/>
          </a:prstGeom>
          <a:solidFill>
            <a:schemeClr val="bg1"/>
          </a:solidFill>
          <a:effectLst>
            <a:outerShdw blurRad="50800" dist="38100" dir="2700000" algn="tl" rotWithShape="0">
              <a:srgbClr val="D3BD9A">
                <a:alpha val="100000"/>
              </a:srgbClr>
            </a:outerShdw>
          </a:effectLst>
        </p:spPr>
        <p:style>
          <a:lnRef idx="2">
            <a:srgbClr val="D0BE40"/>
          </a:lnRef>
          <a:fillRef idx="1">
            <a:sysClr val="window" lastClr="FFFFFF"/>
          </a:fillRef>
          <a:effectRef idx="0">
            <a:srgbClr val="D0BE40"/>
          </a:effectRef>
          <a:fontRef idx="minor">
            <a:sysClr val="windowText" lastClr="000000"/>
          </a:fontRef>
        </p:style>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ysClr val="windowText" lastClr="000000"/>
                </a:solidFill>
                <a:latin typeface="Calibri" panose="020F0502020204030204" charset="0"/>
                <a:ea typeface="+mn-ea"/>
                <a:cs typeface="+mn-ea"/>
              </a:defRPr>
            </a:lvl1pPr>
          </a:lstStyle>
          <a:p>
            <a:pPr fontAlgn="auto">
              <a:lnSpc>
                <a:spcPct val="100000"/>
              </a:lnSpc>
            </a:pPr>
            <a:r>
              <a:rPr lang="zh-CN" altLang="en-US" sz="540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rPr>
              <a:t>第  </a:t>
            </a:r>
            <a:r>
              <a:rPr lang="en-US" altLang="zh-CN" sz="540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rPr>
              <a:t>3  </a:t>
            </a:r>
            <a:r>
              <a:rPr lang="zh-CN" altLang="en-US" sz="540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rPr>
              <a:t>课</a:t>
            </a:r>
            <a:r>
              <a:rPr lang="en-US" altLang="zh-CN" sz="540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rPr>
              <a:t> </a:t>
            </a:r>
            <a:br>
              <a:rPr lang="en-US" altLang="zh-CN" sz="540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rPr>
            </a:br>
            <a:br>
              <a:rPr lang="en-US" altLang="zh-CN" sz="178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rPr>
            </a:br>
            <a:r>
              <a:rPr lang="zh-CN" altLang="en-US" sz="660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rPr>
              <a:t>秦</a:t>
            </a:r>
            <a:r>
              <a:rPr lang="zh-CN" altLang="en-US" sz="540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rPr>
              <a:t>统一多民族封建国家的</a:t>
            </a:r>
            <a:r>
              <a:rPr lang="zh-CN" altLang="en-US" sz="540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rPr>
              <a:t>建立</a:t>
            </a:r>
            <a:endParaRPr lang="zh-CN" altLang="en-US" sz="5400" b="1" dirty="0">
              <a:solidFill>
                <a:sysClr val="windowText" lastClr="000000"/>
              </a:solidFill>
              <a:latin typeface="楷体" panose="02010609060101010101" pitchFamily="49" charset="-122"/>
              <a:ea typeface="楷体" panose="02010609060101010101" pitchFamily="49" charset="-122"/>
              <a:cs typeface="楷体" panose="02010609060101010101" pitchFamily="49" charset="-122"/>
            </a:endParaRPr>
          </a:p>
        </p:txBody>
      </p:sp>
      <p:sp>
        <p:nvSpPr>
          <p:cNvPr id="6" name="文本框 5"/>
          <p:cNvSpPr txBox="1"/>
          <p:nvPr/>
        </p:nvSpPr>
        <p:spPr>
          <a:xfrm>
            <a:off x="492760" y="2813685"/>
            <a:ext cx="8467725" cy="3322955"/>
          </a:xfrm>
          <a:prstGeom prst="rect">
            <a:avLst/>
          </a:prstGeom>
          <a:noFill/>
        </p:spPr>
        <p:txBody>
          <a:bodyPr wrap="square" rtlCol="0">
            <a:spAutoFit/>
          </a:bodyPr>
          <a:p>
            <a:pPr fontAlgn="auto">
              <a:lnSpc>
                <a:spcPct val="150000"/>
              </a:lnSpc>
            </a:pPr>
            <a:r>
              <a:rPr lang="zh-CN" altLang="en-US" sz="2800" b="1">
                <a:solidFill>
                  <a:srgbClr val="FF0000"/>
                </a:solidFill>
                <a:latin typeface="黑体" panose="02010609060101010101" charset="-122"/>
                <a:ea typeface="黑体" panose="02010609060101010101" charset="-122"/>
              </a:rPr>
              <a:t>课程标准：</a:t>
            </a:r>
            <a:endParaRPr lang="zh-CN" altLang="en-US" sz="2800" b="1">
              <a:solidFill>
                <a:srgbClr val="FF0000"/>
              </a:solidFill>
              <a:latin typeface="黑体" panose="02010609060101010101" charset="-122"/>
              <a:ea typeface="黑体" panose="02010609060101010101" charset="-122"/>
            </a:endParaRPr>
          </a:p>
          <a:p>
            <a:pPr fontAlgn="auto">
              <a:lnSpc>
                <a:spcPct val="150000"/>
              </a:lnSpc>
            </a:pPr>
            <a:r>
              <a:rPr lang="en-US" altLang="zh-CN" sz="2800" b="1">
                <a:solidFill>
                  <a:srgbClr val="FF0000"/>
                </a:solidFill>
                <a:latin typeface="黑体" panose="02010609060101010101" charset="-122"/>
                <a:ea typeface="黑体" panose="02010609060101010101" charset="-122"/>
              </a:rPr>
              <a:t>1.</a:t>
            </a:r>
            <a:r>
              <a:rPr lang="zh-CN" altLang="en-US" sz="2800">
                <a:solidFill>
                  <a:srgbClr val="FF0000"/>
                </a:solidFill>
                <a:latin typeface="黑体" panose="02010609060101010101" charset="-122"/>
                <a:ea typeface="黑体" panose="02010609060101010101" charset="-122"/>
              </a:rPr>
              <a:t>通过了解秦朝的统一业绩，认识统一多民族封建国家的建立在中国历史上的意义；</a:t>
            </a:r>
            <a:endParaRPr lang="zh-CN" altLang="en-US" sz="2800">
              <a:solidFill>
                <a:srgbClr val="FF0000"/>
              </a:solidFill>
              <a:latin typeface="黑体" panose="02010609060101010101" charset="-122"/>
              <a:ea typeface="黑体" panose="02010609060101010101" charset="-122"/>
            </a:endParaRPr>
          </a:p>
          <a:p>
            <a:pPr fontAlgn="auto">
              <a:lnSpc>
                <a:spcPct val="150000"/>
              </a:lnSpc>
            </a:pPr>
            <a:r>
              <a:rPr lang="en-US" altLang="zh-CN" sz="2800">
                <a:solidFill>
                  <a:srgbClr val="FF0000"/>
                </a:solidFill>
                <a:latin typeface="黑体" panose="02010609060101010101" charset="-122"/>
                <a:ea typeface="黑体" panose="02010609060101010101" charset="-122"/>
              </a:rPr>
              <a:t>2.</a:t>
            </a:r>
            <a:r>
              <a:rPr lang="zh-CN" altLang="en-US" sz="2800">
                <a:solidFill>
                  <a:srgbClr val="FF0000"/>
                </a:solidFill>
                <a:latin typeface="黑体" panose="02010609060101010101" charset="-122"/>
                <a:ea typeface="黑体" panose="02010609060101010101" charset="-122"/>
              </a:rPr>
              <a:t>通过了解秦朝的社会矛盾和农民起义，认识秦朝崩溃的原因。</a:t>
            </a:r>
            <a:endParaRPr lang="zh-CN" altLang="en-US" sz="2800">
              <a:solidFill>
                <a:srgbClr val="FF0000"/>
              </a:solidFill>
              <a:latin typeface="黑体" panose="02010609060101010101" charset="-122"/>
              <a:ea typeface="黑体" panose="02010609060101010101" charset="-122"/>
            </a:endParaRPr>
          </a:p>
        </p:txBody>
      </p:sp>
      <p:grpSp>
        <p:nvGrpSpPr>
          <p:cNvPr id="9225" name="组合 15"/>
          <p:cNvGrpSpPr/>
          <p:nvPr/>
        </p:nvGrpSpPr>
        <p:grpSpPr>
          <a:xfrm>
            <a:off x="8886613" y="3035511"/>
            <a:ext cx="2724151" cy="3100916"/>
            <a:chOff x="6993234" y="2844938"/>
            <a:chExt cx="2042809" cy="2326330"/>
          </a:xfrm>
        </p:grpSpPr>
        <p:sp>
          <p:nvSpPr>
            <p:cNvPr id="14" name="文本框 13"/>
            <p:cNvSpPr txBox="1"/>
            <p:nvPr/>
          </p:nvSpPr>
          <p:spPr>
            <a:xfrm>
              <a:off x="8556412" y="3426892"/>
              <a:ext cx="479588" cy="1300046"/>
            </a:xfrm>
            <a:prstGeom prst="rect">
              <a:avLst/>
            </a:prstGeom>
            <a:noFill/>
          </p:spPr>
          <p:txBody>
            <a:bodyPr vert="horz" wrap="square" rtlCol="0">
              <a:spAutoFit/>
            </a:bodyPr>
            <a:p>
              <a:pPr marR="0" algn="ctr" defTabSz="457200" eaLnBrk="1" fontAlgn="auto" hangingPunct="1">
                <a:spcBef>
                  <a:spcPts val="0"/>
                </a:spcBef>
                <a:spcAft>
                  <a:spcPts val="0"/>
                </a:spcAft>
                <a:buClrTx/>
                <a:buSzTx/>
                <a:buFontTx/>
                <a:buNone/>
                <a:defRPr/>
              </a:pPr>
              <a:r>
                <a:rPr kumimoji="0" lang="zh-CN" altLang="en-US" sz="2665" kern="1200" cap="none" spc="0" normalizeH="0" baseline="0" noProof="0" dirty="0">
                  <a:solidFill>
                    <a:sysClr val="windowText" lastClr="000000">
                      <a:lumMod val="65000"/>
                      <a:lumOff val="35000"/>
                    </a:sysClr>
                  </a:solidFill>
                  <a:latin typeface="方正粗黑宋简体" panose="02000000000000000000" pitchFamily="2" charset="-122"/>
                  <a:ea typeface="方正粗黑宋简体" panose="02000000000000000000" pitchFamily="2" charset="-122"/>
                  <a:cs typeface="+mn-ea"/>
                </a:rPr>
                <a:t>秦</a:t>
              </a:r>
              <a:endParaRPr kumimoji="0" lang="en-US" altLang="zh-CN" sz="2665" kern="1200" cap="none" spc="0" normalizeH="0" baseline="0" noProof="0" dirty="0">
                <a:solidFill>
                  <a:sysClr val="windowText" lastClr="000000">
                    <a:lumMod val="65000"/>
                    <a:lumOff val="35000"/>
                  </a:sysClr>
                </a:solidFill>
                <a:latin typeface="方正粗黑宋简体" panose="02000000000000000000" pitchFamily="2" charset="-122"/>
                <a:ea typeface="方正粗黑宋简体" panose="02000000000000000000" pitchFamily="2" charset="-122"/>
                <a:cs typeface="+mn-ea"/>
              </a:endParaRPr>
            </a:p>
            <a:p>
              <a:pPr marR="0" algn="ctr" defTabSz="457200" eaLnBrk="1" fontAlgn="auto" hangingPunct="1">
                <a:spcBef>
                  <a:spcPts val="0"/>
                </a:spcBef>
                <a:spcAft>
                  <a:spcPts val="0"/>
                </a:spcAft>
                <a:buClrTx/>
                <a:buSzTx/>
                <a:buFontTx/>
                <a:buNone/>
                <a:defRPr/>
              </a:pPr>
              <a:r>
                <a:rPr kumimoji="0" lang="zh-CN" altLang="en-US" sz="2665" kern="1200" cap="none" spc="0" normalizeH="0" baseline="0" noProof="0" dirty="0">
                  <a:solidFill>
                    <a:sysClr val="windowText" lastClr="000000">
                      <a:lumMod val="65000"/>
                      <a:lumOff val="35000"/>
                    </a:sysClr>
                  </a:solidFill>
                  <a:latin typeface="方正粗黑宋简体" panose="02000000000000000000" pitchFamily="2" charset="-122"/>
                  <a:ea typeface="方正粗黑宋简体" panose="02000000000000000000" pitchFamily="2" charset="-122"/>
                  <a:cs typeface="+mn-ea"/>
                </a:rPr>
                <a:t>始</a:t>
              </a:r>
              <a:endParaRPr kumimoji="0" lang="en-US" altLang="zh-CN" sz="2665" kern="1200" cap="none" spc="0" normalizeH="0" baseline="0" noProof="0" dirty="0">
                <a:solidFill>
                  <a:sysClr val="windowText" lastClr="000000">
                    <a:lumMod val="65000"/>
                    <a:lumOff val="35000"/>
                  </a:sysClr>
                </a:solidFill>
                <a:latin typeface="方正粗黑宋简体" panose="02000000000000000000" pitchFamily="2" charset="-122"/>
                <a:ea typeface="方正粗黑宋简体" panose="02000000000000000000" pitchFamily="2" charset="-122"/>
                <a:cs typeface="+mn-ea"/>
              </a:endParaRPr>
            </a:p>
            <a:p>
              <a:pPr marR="0" algn="ctr" defTabSz="457200" eaLnBrk="1" fontAlgn="auto" hangingPunct="1">
                <a:spcBef>
                  <a:spcPts val="0"/>
                </a:spcBef>
                <a:spcAft>
                  <a:spcPts val="0"/>
                </a:spcAft>
                <a:buClrTx/>
                <a:buSzTx/>
                <a:buFontTx/>
                <a:buNone/>
                <a:defRPr/>
              </a:pPr>
              <a:r>
                <a:rPr kumimoji="0" lang="zh-CN" altLang="en-US" sz="2665" kern="1200" cap="none" spc="0" normalizeH="0" baseline="0" noProof="0" dirty="0">
                  <a:solidFill>
                    <a:sysClr val="windowText" lastClr="000000">
                      <a:lumMod val="65000"/>
                      <a:lumOff val="35000"/>
                    </a:sysClr>
                  </a:solidFill>
                  <a:latin typeface="方正粗黑宋简体" panose="02000000000000000000" pitchFamily="2" charset="-122"/>
                  <a:ea typeface="方正粗黑宋简体" panose="02000000000000000000" pitchFamily="2" charset="-122"/>
                  <a:cs typeface="+mn-ea"/>
                </a:rPr>
                <a:t>皇</a:t>
              </a:r>
              <a:endParaRPr kumimoji="0" lang="en-US" altLang="zh-CN" sz="2665" kern="1200" cap="none" spc="0" normalizeH="0" baseline="0" noProof="0" dirty="0">
                <a:solidFill>
                  <a:sysClr val="windowText" lastClr="000000">
                    <a:lumMod val="65000"/>
                    <a:lumOff val="35000"/>
                  </a:sysClr>
                </a:solidFill>
                <a:latin typeface="方正粗黑宋简体" panose="02000000000000000000" pitchFamily="2" charset="-122"/>
                <a:ea typeface="方正粗黑宋简体" panose="02000000000000000000" pitchFamily="2" charset="-122"/>
                <a:cs typeface="+mn-ea"/>
              </a:endParaRPr>
            </a:p>
            <a:p>
              <a:pPr marR="0" algn="ctr" defTabSz="457200" eaLnBrk="1" fontAlgn="auto" hangingPunct="1">
                <a:spcBef>
                  <a:spcPts val="0"/>
                </a:spcBef>
                <a:spcAft>
                  <a:spcPts val="0"/>
                </a:spcAft>
                <a:buClrTx/>
                <a:buSzTx/>
                <a:buFontTx/>
                <a:buNone/>
                <a:defRPr/>
              </a:pPr>
              <a:r>
                <a:rPr kumimoji="0" lang="zh-CN" altLang="en-US" sz="2665" kern="1200" cap="none" spc="0" normalizeH="0" baseline="0" noProof="0" dirty="0">
                  <a:solidFill>
                    <a:sysClr val="windowText" lastClr="000000">
                      <a:lumMod val="65000"/>
                      <a:lumOff val="35000"/>
                    </a:sysClr>
                  </a:solidFill>
                  <a:latin typeface="方正粗黑宋简体" panose="02000000000000000000" pitchFamily="2" charset="-122"/>
                  <a:ea typeface="方正粗黑宋简体" panose="02000000000000000000" pitchFamily="2" charset="-122"/>
                  <a:cs typeface="+mn-ea"/>
                </a:rPr>
                <a:t>像</a:t>
              </a:r>
              <a:endParaRPr kumimoji="0" lang="zh-CN" altLang="en-US" sz="3735" kern="1200" cap="none" spc="0" normalizeH="0" baseline="0" noProof="0" dirty="0">
                <a:solidFill>
                  <a:sysClr val="windowText" lastClr="000000">
                    <a:lumMod val="65000"/>
                    <a:lumOff val="35000"/>
                  </a:sysClr>
                </a:solidFill>
                <a:latin typeface="方正粗黑宋简体" panose="02000000000000000000" pitchFamily="2" charset="-122"/>
                <a:ea typeface="方正粗黑宋简体" panose="02000000000000000000" pitchFamily="2" charset="-122"/>
                <a:cs typeface="+mn-ea"/>
              </a:endParaRPr>
            </a:p>
          </p:txBody>
        </p:sp>
        <p:pic>
          <p:nvPicPr>
            <p:cNvPr id="15" name="图片 14"/>
            <p:cNvPicPr>
              <a:picLocks noChangeAspect="1"/>
            </p:cNvPicPr>
            <p:nvPr/>
          </p:nvPicPr>
          <p:blipFill>
            <a:blip r:embed="rId2" cstate="print"/>
            <a:stretch>
              <a:fillRect/>
            </a:stretch>
          </p:blipFill>
          <p:spPr>
            <a:xfrm>
              <a:off x="6993234" y="2844938"/>
              <a:ext cx="2042809" cy="2326330"/>
            </a:xfrm>
            <a:prstGeom prst="rect">
              <a:avLst/>
            </a:prstGeom>
            <a:ln>
              <a:noFill/>
            </a:ln>
            <a:effectLst>
              <a:outerShdw blurRad="292100" dist="139700" dir="2700000" algn="tl" rotWithShape="0">
                <a:srgbClr val="333333">
                  <a:alpha val="65000"/>
                </a:srgbClr>
              </a:outerShdw>
            </a:effectLst>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488055" cy="625540"/>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（一）</a:t>
            </a:r>
            <a:r>
              <a:rPr lang="zh-CN" altLang="en-US" sz="2800" b="1" dirty="0">
                <a:solidFill>
                  <a:schemeClr val="bg1"/>
                </a:solidFill>
                <a:latin typeface="微软雅黑" panose="020B0503020204020204" charset="-122"/>
                <a:ea typeface="微软雅黑" panose="020B0503020204020204" charset="-122"/>
                <a:sym typeface="+mn-ea"/>
              </a:rPr>
              <a:t>巩固中央集权</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475615" y="922020"/>
            <a:ext cx="5492750" cy="583565"/>
          </a:xfrm>
          <a:prstGeom prst="rect">
            <a:avLst/>
          </a:prstGeom>
          <a:noFill/>
        </p:spPr>
        <p:txBody>
          <a:bodyPr wrap="none" rtlCol="0">
            <a:spAutoFit/>
          </a:bodyPr>
          <a:p>
            <a:pPr algn="l"/>
            <a:r>
              <a:rPr lang="en-US" altLang="zh-CN" sz="3200" b="1">
                <a:latin typeface="黑体" panose="02010609060101010101" charset="-122"/>
                <a:ea typeface="黑体" panose="02010609060101010101" charset="-122"/>
                <a:cs typeface="黑体" panose="02010609060101010101" charset="-122"/>
                <a:sym typeface="+mn-ea"/>
              </a:rPr>
              <a:t>1.</a:t>
            </a:r>
            <a:r>
              <a:rPr lang="zh-CN" altLang="en-US" sz="3200" b="1">
                <a:latin typeface="黑体" panose="02010609060101010101" charset="-122"/>
                <a:ea typeface="黑体" panose="02010609060101010101" charset="-122"/>
                <a:cs typeface="黑体" panose="02010609060101010101" charset="-122"/>
                <a:sym typeface="+mn-ea"/>
              </a:rPr>
              <a:t>皇帝制度</a:t>
            </a:r>
            <a:r>
              <a:rPr lang="en-US" altLang="zh-CN" sz="3200" b="1">
                <a:latin typeface="黑体" panose="02010609060101010101" charset="-122"/>
                <a:ea typeface="黑体" panose="02010609060101010101" charset="-122"/>
                <a:cs typeface="黑体" panose="02010609060101010101" charset="-122"/>
                <a:sym typeface="+mn-ea"/>
              </a:rPr>
              <a:t>——</a:t>
            </a:r>
            <a:r>
              <a:rPr lang="zh-CN" altLang="en-US" sz="3200" b="1">
                <a:latin typeface="黑体" panose="02010609060101010101" charset="-122"/>
                <a:ea typeface="黑体" panose="02010609060101010101" charset="-122"/>
                <a:cs typeface="黑体" panose="02010609060101010101" charset="-122"/>
                <a:sym typeface="+mn-ea"/>
              </a:rPr>
              <a:t>中央</a:t>
            </a:r>
            <a:r>
              <a:rPr lang="zh-CN" altLang="en-US" sz="3200" b="1">
                <a:latin typeface="黑体" panose="02010609060101010101" charset="-122"/>
                <a:ea typeface="黑体" panose="02010609060101010101" charset="-122"/>
                <a:cs typeface="黑体" panose="02010609060101010101" charset="-122"/>
                <a:sym typeface="+mn-ea"/>
              </a:rPr>
              <a:t>决策系统</a:t>
            </a:r>
            <a:endParaRPr lang="zh-CN" altLang="en-US" sz="3200" b="1">
              <a:latin typeface="黑体" panose="02010609060101010101" charset="-122"/>
              <a:ea typeface="黑体" panose="02010609060101010101" charset="-122"/>
              <a:cs typeface="黑体" panose="02010609060101010101" charset="-122"/>
              <a:sym typeface="+mn-ea"/>
            </a:endParaRPr>
          </a:p>
        </p:txBody>
      </p:sp>
      <p:sp>
        <p:nvSpPr>
          <p:cNvPr id="25" name="矩形 24"/>
          <p:cNvSpPr/>
          <p:nvPr/>
        </p:nvSpPr>
        <p:spPr>
          <a:xfrm>
            <a:off x="326668" y="1736203"/>
            <a:ext cx="11539929" cy="4130675"/>
          </a:xfrm>
          <a:prstGeom prst="rect">
            <a:avLst/>
          </a:prstGeom>
          <a:ln w="28575">
            <a:solidFill>
              <a:schemeClr val="tx1"/>
            </a:solidFill>
          </a:ln>
        </p:spPr>
        <p:txBody>
          <a:bodyPr wrap="square">
            <a:spAutoFit/>
          </a:bodyPr>
          <a:p>
            <a:pPr>
              <a:lnSpc>
                <a:spcPct val="125000"/>
              </a:lnSpc>
            </a:pPr>
            <a:r>
              <a:rPr lang="zh-CN" altLang="en-US" sz="2800" dirty="0">
                <a:solidFill>
                  <a:prstClr val="black"/>
                </a:solidFill>
                <a:latin typeface="方正刻本仿宋简体" panose="02000000000000000000" pitchFamily="2" charset="-122"/>
                <a:ea typeface="方正刻本仿宋简体" panose="02000000000000000000" pitchFamily="2" charset="-122"/>
              </a:rPr>
              <a:t>      </a:t>
            </a:r>
            <a:r>
              <a:rPr lang="zh-CN" altLang="en-US" sz="3000" dirty="0">
                <a:solidFill>
                  <a:prstClr val="black"/>
                </a:solidFill>
                <a:latin typeface="楷体" panose="02010609060101010101" pitchFamily="49" charset="-122"/>
                <a:ea typeface="楷体" panose="02010609060101010101" pitchFamily="49" charset="-122"/>
                <a:cs typeface="楷体" panose="02010609060101010101" pitchFamily="49" charset="-122"/>
              </a:rPr>
              <a:t>皇帝是最高的政治首领，</a:t>
            </a:r>
            <a:r>
              <a:rPr lang="zh-CN" altLang="en-US" sz="3000" u="sng" dirty="0">
                <a:solidFill>
                  <a:srgbClr val="C00000"/>
                </a:solidFill>
                <a:latin typeface="楷体" panose="02010609060101010101" pitchFamily="49" charset="-122"/>
                <a:ea typeface="楷体" panose="02010609060101010101" pitchFamily="49" charset="-122"/>
                <a:cs typeface="楷体" panose="02010609060101010101" pitchFamily="49" charset="-122"/>
              </a:rPr>
              <a:t>国家一切事务最后都皇帝裁决</a:t>
            </a:r>
            <a:r>
              <a:rPr lang="zh-CN" altLang="en-US" sz="3000" dirty="0">
                <a:solidFill>
                  <a:prstClr val="black"/>
                </a:solidFill>
                <a:latin typeface="楷体" panose="02010609060101010101" pitchFamily="49" charset="-122"/>
                <a:ea typeface="楷体" panose="02010609060101010101" pitchFamily="49" charset="-122"/>
                <a:cs typeface="楷体" panose="02010609060101010101" pitchFamily="49" charset="-122"/>
              </a:rPr>
              <a:t>。为了使皇权的行使畅通无阻，必须建立和健全一套上下有序的制度体系，主要包括奏事制度、朝议制度和监察制度。秦汉时期，</a:t>
            </a:r>
            <a:r>
              <a:rPr lang="zh-CN" altLang="en-US" sz="3000" u="sng" dirty="0">
                <a:solidFill>
                  <a:srgbClr val="C00000"/>
                </a:solidFill>
                <a:latin typeface="楷体" panose="02010609060101010101" pitchFamily="49" charset="-122"/>
                <a:ea typeface="楷体" panose="02010609060101010101" pitchFamily="49" charset="-122"/>
                <a:cs typeface="楷体" panose="02010609060101010101" pitchFamily="49" charset="-122"/>
              </a:rPr>
              <a:t>皇权还受到一些制约的</a:t>
            </a:r>
            <a:r>
              <a:rPr lang="zh-CN" altLang="en-US" sz="3000" dirty="0">
                <a:solidFill>
                  <a:prstClr val="black"/>
                </a:solidFill>
                <a:latin typeface="楷体" panose="02010609060101010101" pitchFamily="49" charset="-122"/>
                <a:ea typeface="楷体" panose="02010609060101010101" pitchFamily="49" charset="-122"/>
                <a:cs typeface="楷体" panose="02010609060101010101" pitchFamily="49" charset="-122"/>
              </a:rPr>
              <a:t>，如</a:t>
            </a:r>
            <a:r>
              <a:rPr lang="zh-CN" altLang="en-US" sz="3000" u="sng" dirty="0">
                <a:solidFill>
                  <a:prstClr val="black"/>
                </a:solidFill>
                <a:latin typeface="楷体" panose="02010609060101010101" pitchFamily="49" charset="-122"/>
                <a:ea typeface="楷体" panose="02010609060101010101" pitchFamily="49" charset="-122"/>
                <a:cs typeface="楷体" panose="02010609060101010101" pitchFamily="49" charset="-122"/>
              </a:rPr>
              <a:t>廷议制度</a:t>
            </a:r>
            <a:r>
              <a:rPr lang="zh-CN" altLang="en-US" sz="3000" dirty="0">
                <a:solidFill>
                  <a:prstClr val="black"/>
                </a:solidFill>
                <a:latin typeface="楷体" panose="02010609060101010101" pitchFamily="49" charset="-122"/>
                <a:ea typeface="楷体" panose="02010609060101010101" pitchFamily="49" charset="-122"/>
                <a:cs typeface="楷体" panose="02010609060101010101" pitchFamily="49" charset="-122"/>
              </a:rPr>
              <a:t>，国有大事，皆由朝臣讨论后向皇帝提出意见，最后由皇帝裁定。这种制度是氏族社会民主制和周代内外朝的遗留，对皇帝权力起到了一些限制作用，具有一定的民主倾向。</a:t>
            </a:r>
            <a:endParaRPr lang="en-US" altLang="zh-CN" sz="3000" dirty="0">
              <a:solidFill>
                <a:prstClr val="black"/>
              </a:solidFill>
              <a:latin typeface="楷体" panose="02010609060101010101" pitchFamily="49" charset="-122"/>
              <a:ea typeface="楷体" panose="02010609060101010101" pitchFamily="49" charset="-122"/>
              <a:cs typeface="楷体" panose="02010609060101010101" pitchFamily="49" charset="-122"/>
            </a:endParaRPr>
          </a:p>
          <a:p>
            <a:pPr algn="r">
              <a:lnSpc>
                <a:spcPct val="125000"/>
              </a:lnSpc>
            </a:pPr>
            <a:r>
              <a:rPr lang="en-US" altLang="zh-CN" sz="3000" dirty="0">
                <a:solidFill>
                  <a:prstClr val="black"/>
                </a:solidFill>
                <a:latin typeface="楷体" panose="02010609060101010101" pitchFamily="49" charset="-122"/>
                <a:ea typeface="楷体" panose="02010609060101010101" pitchFamily="49" charset="-122"/>
                <a:cs typeface="楷体" panose="02010609060101010101" pitchFamily="49" charset="-122"/>
              </a:rPr>
              <a:t>——</a:t>
            </a:r>
            <a:r>
              <a:rPr lang="zh-CN" altLang="en-US" sz="3000" dirty="0">
                <a:solidFill>
                  <a:prstClr val="black"/>
                </a:solidFill>
                <a:latin typeface="楷体" panose="02010609060101010101" pitchFamily="49" charset="-122"/>
                <a:ea typeface="楷体" panose="02010609060101010101" pitchFamily="49" charset="-122"/>
                <a:cs typeface="楷体" panose="02010609060101010101" pitchFamily="49" charset="-122"/>
              </a:rPr>
              <a:t>杨宁一</a:t>
            </a:r>
            <a:r>
              <a:rPr lang="en-US" altLang="zh-CN" sz="3000" dirty="0">
                <a:solidFill>
                  <a:prstClr val="black"/>
                </a:solidFill>
                <a:latin typeface="楷体" panose="02010609060101010101" pitchFamily="49" charset="-122"/>
                <a:ea typeface="楷体" panose="02010609060101010101" pitchFamily="49" charset="-122"/>
                <a:cs typeface="楷体" panose="02010609060101010101" pitchFamily="49" charset="-122"/>
              </a:rPr>
              <a:t>《</a:t>
            </a:r>
            <a:r>
              <a:rPr lang="zh-CN" altLang="en-US" sz="3000" dirty="0">
                <a:solidFill>
                  <a:prstClr val="black"/>
                </a:solidFill>
                <a:latin typeface="楷体" panose="02010609060101010101" pitchFamily="49" charset="-122"/>
                <a:ea typeface="楷体" panose="02010609060101010101" pitchFamily="49" charset="-122"/>
                <a:cs typeface="楷体" panose="02010609060101010101" pitchFamily="49" charset="-122"/>
              </a:rPr>
              <a:t>历史学习新视野新知识</a:t>
            </a:r>
            <a:r>
              <a:rPr lang="en-US" altLang="zh-CN" sz="3000" dirty="0">
                <a:solidFill>
                  <a:prstClr val="black"/>
                </a:solidFill>
                <a:latin typeface="楷体" panose="02010609060101010101" pitchFamily="49" charset="-122"/>
                <a:ea typeface="楷体" panose="02010609060101010101" pitchFamily="49" charset="-122"/>
                <a:cs typeface="楷体" panose="02010609060101010101" pitchFamily="49" charset="-122"/>
              </a:rPr>
              <a:t>》</a:t>
            </a:r>
            <a:endParaRPr lang="en-US" altLang="zh-CN" sz="3000" dirty="0">
              <a:solidFill>
                <a:prstClr val="black"/>
              </a:solidFill>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488055" cy="625540"/>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（一）</a:t>
            </a:r>
            <a:r>
              <a:rPr lang="zh-CN" altLang="en-US" sz="2800" b="1" dirty="0">
                <a:solidFill>
                  <a:schemeClr val="bg1"/>
                </a:solidFill>
                <a:latin typeface="微软雅黑" panose="020B0503020204020204" charset="-122"/>
                <a:ea typeface="微软雅黑" panose="020B0503020204020204" charset="-122"/>
                <a:sym typeface="+mn-ea"/>
              </a:rPr>
              <a:t>巩固中央集权</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475615" y="922020"/>
            <a:ext cx="5901055" cy="583565"/>
          </a:xfrm>
          <a:prstGeom prst="rect">
            <a:avLst/>
          </a:prstGeom>
          <a:noFill/>
        </p:spPr>
        <p:txBody>
          <a:bodyPr wrap="none" rtlCol="0">
            <a:spAutoFit/>
          </a:bodyPr>
          <a:p>
            <a:pPr algn="l"/>
            <a:r>
              <a:rPr lang="en-US" altLang="zh-CN" sz="3200" b="1">
                <a:latin typeface="黑体" panose="02010609060101010101" charset="-122"/>
                <a:ea typeface="黑体" panose="02010609060101010101" charset="-122"/>
                <a:cs typeface="黑体" panose="02010609060101010101" charset="-122"/>
                <a:sym typeface="+mn-ea"/>
              </a:rPr>
              <a:t>2.</a:t>
            </a:r>
            <a:r>
              <a:rPr lang="zh-CN" altLang="en-US" sz="3200" b="1">
                <a:latin typeface="黑体" panose="02010609060101010101" charset="-122"/>
                <a:ea typeface="黑体" panose="02010609060101010101" charset="-122"/>
                <a:cs typeface="黑体" panose="02010609060101010101" charset="-122"/>
                <a:sym typeface="+mn-ea"/>
              </a:rPr>
              <a:t>三公九卿制</a:t>
            </a:r>
            <a:r>
              <a:rPr lang="en-US" altLang="zh-CN" sz="3200" b="1">
                <a:latin typeface="黑体" panose="02010609060101010101" charset="-122"/>
                <a:ea typeface="黑体" panose="02010609060101010101" charset="-122"/>
                <a:cs typeface="黑体" panose="02010609060101010101" charset="-122"/>
                <a:sym typeface="+mn-ea"/>
              </a:rPr>
              <a:t>——</a:t>
            </a:r>
            <a:r>
              <a:rPr lang="zh-CN" altLang="en-US" sz="3200" b="1">
                <a:latin typeface="黑体" panose="02010609060101010101" charset="-122"/>
                <a:ea typeface="黑体" panose="02010609060101010101" charset="-122"/>
                <a:cs typeface="黑体" panose="02010609060101010101" charset="-122"/>
                <a:sym typeface="+mn-ea"/>
              </a:rPr>
              <a:t>中央官僚系统</a:t>
            </a:r>
            <a:endParaRPr lang="zh-CN" altLang="en-US" sz="3200" b="1">
              <a:latin typeface="黑体" panose="02010609060101010101" charset="-122"/>
              <a:ea typeface="黑体" panose="02010609060101010101" charset="-122"/>
              <a:cs typeface="黑体" panose="02010609060101010101" charset="-122"/>
              <a:sym typeface="+mn-ea"/>
            </a:endParaRPr>
          </a:p>
        </p:txBody>
      </p:sp>
      <p:grpSp>
        <p:nvGrpSpPr>
          <p:cNvPr id="46" name="组合 45"/>
          <p:cNvGrpSpPr/>
          <p:nvPr/>
        </p:nvGrpSpPr>
        <p:grpSpPr>
          <a:xfrm>
            <a:off x="314325" y="1938020"/>
            <a:ext cx="5908675" cy="4618355"/>
            <a:chOff x="600" y="3845"/>
            <a:chExt cx="9305" cy="7273"/>
          </a:xfrm>
        </p:grpSpPr>
        <p:sp>
          <p:nvSpPr>
            <p:cNvPr id="23" name="圆角矩形 22"/>
            <p:cNvSpPr/>
            <p:nvPr/>
          </p:nvSpPr>
          <p:spPr>
            <a:xfrm>
              <a:off x="600" y="5519"/>
              <a:ext cx="2458" cy="750"/>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太  尉</a:t>
              </a:r>
              <a:endParaRPr lang="zh-CN" altLang="en-US" sz="2400">
                <a:latin typeface="黑体" panose="02010609060101010101" charset="-122"/>
                <a:ea typeface="黑体" panose="02010609060101010101" charset="-122"/>
              </a:endParaRPr>
            </a:p>
          </p:txBody>
        </p:sp>
        <p:sp>
          <p:nvSpPr>
            <p:cNvPr id="24" name="圆角矩形 23"/>
            <p:cNvSpPr/>
            <p:nvPr/>
          </p:nvSpPr>
          <p:spPr>
            <a:xfrm>
              <a:off x="600" y="8270"/>
              <a:ext cx="748" cy="2846"/>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奉</a:t>
              </a:r>
              <a:endParaRPr lang="zh-CN" altLang="en-US" sz="2400">
                <a:latin typeface="黑体" panose="02010609060101010101" charset="-122"/>
                <a:ea typeface="黑体" panose="02010609060101010101" charset="-122"/>
              </a:endParaRPr>
            </a:p>
            <a:p>
              <a:pPr algn="ctr"/>
              <a:r>
                <a:rPr lang="zh-CN" altLang="en-US" sz="2400">
                  <a:latin typeface="黑体" panose="02010609060101010101" charset="-122"/>
                  <a:ea typeface="黑体" panose="02010609060101010101" charset="-122"/>
                </a:rPr>
                <a:t>常</a:t>
              </a:r>
              <a:endParaRPr lang="zh-CN" altLang="en-US" sz="2400">
                <a:latin typeface="黑体" panose="02010609060101010101" charset="-122"/>
                <a:ea typeface="黑体" panose="02010609060101010101" charset="-122"/>
              </a:endParaRPr>
            </a:p>
          </p:txBody>
        </p:sp>
        <p:grpSp>
          <p:nvGrpSpPr>
            <p:cNvPr id="45" name="组合 44"/>
            <p:cNvGrpSpPr/>
            <p:nvPr/>
          </p:nvGrpSpPr>
          <p:grpSpPr>
            <a:xfrm>
              <a:off x="975" y="3845"/>
              <a:ext cx="8930" cy="7273"/>
              <a:chOff x="1015" y="3843"/>
              <a:chExt cx="8930" cy="7273"/>
            </a:xfrm>
          </p:grpSpPr>
          <p:sp>
            <p:nvSpPr>
              <p:cNvPr id="18" name="圆角矩形 17"/>
              <p:cNvSpPr/>
              <p:nvPr/>
            </p:nvSpPr>
            <p:spPr>
              <a:xfrm>
                <a:off x="4185" y="3843"/>
                <a:ext cx="2167" cy="750"/>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皇  帝</a:t>
                </a:r>
                <a:endParaRPr lang="zh-CN" altLang="en-US" sz="2400">
                  <a:latin typeface="黑体" panose="02010609060101010101" charset="-122"/>
                  <a:ea typeface="黑体" panose="02010609060101010101" charset="-122"/>
                </a:endParaRPr>
              </a:p>
            </p:txBody>
          </p:sp>
          <p:sp>
            <p:nvSpPr>
              <p:cNvPr id="21" name="圆角矩形 20"/>
              <p:cNvSpPr/>
              <p:nvPr/>
            </p:nvSpPr>
            <p:spPr>
              <a:xfrm>
                <a:off x="7487" y="5519"/>
                <a:ext cx="2458" cy="750"/>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御史大夫</a:t>
                </a:r>
                <a:endParaRPr lang="zh-CN" altLang="en-US" sz="2400">
                  <a:latin typeface="黑体" panose="02010609060101010101" charset="-122"/>
                  <a:ea typeface="黑体" panose="02010609060101010101" charset="-122"/>
                </a:endParaRPr>
              </a:p>
            </p:txBody>
          </p:sp>
          <p:sp>
            <p:nvSpPr>
              <p:cNvPr id="22" name="圆角矩形 21"/>
              <p:cNvSpPr/>
              <p:nvPr/>
            </p:nvSpPr>
            <p:spPr>
              <a:xfrm>
                <a:off x="4040" y="5519"/>
                <a:ext cx="2458" cy="750"/>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丞  相</a:t>
                </a:r>
                <a:endParaRPr lang="zh-CN" altLang="en-US" sz="2400">
                  <a:latin typeface="黑体" panose="02010609060101010101" charset="-122"/>
                  <a:ea typeface="黑体" panose="02010609060101010101" charset="-122"/>
                </a:endParaRPr>
              </a:p>
            </p:txBody>
          </p:sp>
          <p:sp>
            <p:nvSpPr>
              <p:cNvPr id="25" name="圆角矩形 24"/>
              <p:cNvSpPr/>
              <p:nvPr/>
            </p:nvSpPr>
            <p:spPr>
              <a:xfrm>
                <a:off x="4925" y="8270"/>
                <a:ext cx="748" cy="2846"/>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廷尉</a:t>
                </a:r>
                <a:endParaRPr lang="zh-CN" altLang="en-US" sz="2400">
                  <a:latin typeface="黑体" panose="02010609060101010101" charset="-122"/>
                  <a:ea typeface="黑体" panose="02010609060101010101" charset="-122"/>
                </a:endParaRPr>
              </a:p>
            </p:txBody>
          </p:sp>
          <p:sp>
            <p:nvSpPr>
              <p:cNvPr id="27" name="圆角矩形 26"/>
              <p:cNvSpPr/>
              <p:nvPr/>
            </p:nvSpPr>
            <p:spPr>
              <a:xfrm>
                <a:off x="9197" y="8270"/>
                <a:ext cx="748" cy="2846"/>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少府</a:t>
                </a:r>
                <a:endParaRPr lang="zh-CN" altLang="en-US" sz="2400">
                  <a:latin typeface="黑体" panose="02010609060101010101" charset="-122"/>
                  <a:ea typeface="黑体" panose="02010609060101010101" charset="-122"/>
                </a:endParaRPr>
              </a:p>
            </p:txBody>
          </p:sp>
          <p:sp>
            <p:nvSpPr>
              <p:cNvPr id="28" name="圆角矩形 27"/>
              <p:cNvSpPr/>
              <p:nvPr/>
            </p:nvSpPr>
            <p:spPr>
              <a:xfrm>
                <a:off x="2748" y="8270"/>
                <a:ext cx="748" cy="2846"/>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卫尉</a:t>
                </a:r>
                <a:endParaRPr lang="zh-CN" altLang="en-US" sz="2400">
                  <a:latin typeface="黑体" panose="02010609060101010101" charset="-122"/>
                  <a:ea typeface="黑体" panose="02010609060101010101" charset="-122"/>
                </a:endParaRPr>
              </a:p>
            </p:txBody>
          </p:sp>
          <p:sp>
            <p:nvSpPr>
              <p:cNvPr id="29" name="圆角矩形 28"/>
              <p:cNvSpPr/>
              <p:nvPr/>
            </p:nvSpPr>
            <p:spPr>
              <a:xfrm>
                <a:off x="7046" y="8270"/>
                <a:ext cx="748" cy="2846"/>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宗正</a:t>
                </a:r>
                <a:endParaRPr lang="zh-CN" altLang="en-US" sz="2400">
                  <a:latin typeface="黑体" panose="02010609060101010101" charset="-122"/>
                  <a:ea typeface="黑体" panose="02010609060101010101" charset="-122"/>
                </a:endParaRPr>
              </a:p>
            </p:txBody>
          </p:sp>
          <p:sp>
            <p:nvSpPr>
              <p:cNvPr id="31" name="圆角矩形 30"/>
              <p:cNvSpPr/>
              <p:nvPr/>
            </p:nvSpPr>
            <p:spPr>
              <a:xfrm>
                <a:off x="1674" y="8270"/>
                <a:ext cx="748" cy="2846"/>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郎中令</a:t>
                </a:r>
                <a:endParaRPr lang="zh-CN" altLang="en-US" sz="2400">
                  <a:latin typeface="黑体" panose="02010609060101010101" charset="-122"/>
                  <a:ea typeface="黑体" panose="02010609060101010101" charset="-122"/>
                </a:endParaRPr>
              </a:p>
            </p:txBody>
          </p:sp>
          <p:sp>
            <p:nvSpPr>
              <p:cNvPr id="32" name="圆角矩形 31"/>
              <p:cNvSpPr/>
              <p:nvPr/>
            </p:nvSpPr>
            <p:spPr>
              <a:xfrm>
                <a:off x="3853" y="8270"/>
                <a:ext cx="748" cy="2846"/>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太仆</a:t>
                </a:r>
                <a:endParaRPr lang="zh-CN" altLang="en-US" sz="2400">
                  <a:latin typeface="黑体" panose="02010609060101010101" charset="-122"/>
                  <a:ea typeface="黑体" panose="02010609060101010101" charset="-122"/>
                </a:endParaRPr>
              </a:p>
            </p:txBody>
          </p:sp>
          <p:sp>
            <p:nvSpPr>
              <p:cNvPr id="33" name="圆角矩形 32"/>
              <p:cNvSpPr/>
              <p:nvPr/>
            </p:nvSpPr>
            <p:spPr>
              <a:xfrm>
                <a:off x="5971" y="8270"/>
                <a:ext cx="748" cy="2846"/>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典客</a:t>
                </a:r>
                <a:endParaRPr lang="zh-CN" altLang="en-US" sz="2400">
                  <a:latin typeface="黑体" panose="02010609060101010101" charset="-122"/>
                  <a:ea typeface="黑体" panose="02010609060101010101" charset="-122"/>
                </a:endParaRPr>
              </a:p>
            </p:txBody>
          </p:sp>
          <p:sp>
            <p:nvSpPr>
              <p:cNvPr id="34" name="圆角矩形 33"/>
              <p:cNvSpPr/>
              <p:nvPr/>
            </p:nvSpPr>
            <p:spPr>
              <a:xfrm>
                <a:off x="8122" y="8270"/>
                <a:ext cx="748" cy="2846"/>
              </a:xfrm>
              <a:prstGeom prst="roundRect">
                <a:avLst/>
              </a:prstGeom>
              <a:ln>
                <a:solidFill>
                  <a:srgbClr val="080808"/>
                </a:solidFill>
              </a:ln>
            </p:spPr>
            <p:style>
              <a:lnRef idx="2">
                <a:srgbClr val="F79646"/>
              </a:lnRef>
              <a:fillRef idx="1">
                <a:sysClr val="window" lastClr="FFFFFF"/>
              </a:fillRef>
              <a:effectRef idx="0">
                <a:srgbClr val="F79646"/>
              </a:effectRef>
              <a:fontRef idx="minor">
                <a:sysClr val="windowText" lastClr="000000"/>
              </a:fontRef>
            </p:style>
            <p:txBody>
              <a:bodyPr rtlCol="0" anchor="ctr"/>
              <a:p>
                <a:pPr algn="ctr"/>
                <a:r>
                  <a:rPr lang="zh-CN" altLang="en-US" sz="2400">
                    <a:latin typeface="黑体" panose="02010609060101010101" charset="-122"/>
                    <a:ea typeface="黑体" panose="02010609060101010101" charset="-122"/>
                  </a:rPr>
                  <a:t>治粟内史</a:t>
                </a:r>
                <a:endParaRPr lang="zh-CN" altLang="en-US" sz="2400">
                  <a:latin typeface="黑体" panose="02010609060101010101" charset="-122"/>
                  <a:ea typeface="黑体" panose="02010609060101010101" charset="-122"/>
                </a:endParaRPr>
              </a:p>
            </p:txBody>
          </p:sp>
          <p:cxnSp>
            <p:nvCxnSpPr>
              <p:cNvPr id="36" name="直接连接符 35"/>
              <p:cNvCxnSpPr>
                <a:stCxn id="18" idx="2"/>
                <a:endCxn id="22" idx="0"/>
              </p:cNvCxnSpPr>
              <p:nvPr/>
            </p:nvCxnSpPr>
            <p:spPr>
              <a:xfrm>
                <a:off x="5254" y="4593"/>
                <a:ext cx="0" cy="926"/>
              </a:xfrm>
              <a:prstGeom prst="line">
                <a:avLst/>
              </a:prstGeom>
              <a:ln w="12700" cmpd="sng">
                <a:solidFill>
                  <a:sysClr val="windowText" lastClr="000000"/>
                </a:solidFill>
                <a:prstDash val="solid"/>
              </a:ln>
            </p:spPr>
            <p:style>
              <a:lnRef idx="1">
                <a:srgbClr val="4F81BD"/>
              </a:lnRef>
              <a:fillRef idx="0">
                <a:srgbClr val="4F81BD"/>
              </a:fillRef>
              <a:effectRef idx="0">
                <a:srgbClr val="4F81BD"/>
              </a:effectRef>
              <a:fontRef idx="minor">
                <a:sysClr val="windowText" lastClr="000000"/>
              </a:fontRef>
            </p:style>
          </p:cxnSp>
          <p:cxnSp>
            <p:nvCxnSpPr>
              <p:cNvPr id="38" name="肘形连接符 37"/>
              <p:cNvCxnSpPr>
                <a:stCxn id="23" idx="0"/>
                <a:endCxn id="21" idx="0"/>
              </p:cNvCxnSpPr>
              <p:nvPr/>
            </p:nvCxnSpPr>
            <p:spPr>
              <a:xfrm rot="16200000">
                <a:off x="5258" y="2076"/>
                <a:ext cx="5" cy="6887"/>
              </a:xfrm>
              <a:prstGeom prst="bentConnector3">
                <a:avLst>
                  <a:gd name="adj1" fmla="val 7560000"/>
                </a:avLst>
              </a:prstGeom>
              <a:ln w="12700" cmpd="sng">
                <a:solidFill>
                  <a:sysClr val="windowText" lastClr="000000"/>
                </a:solidFill>
                <a:prstDash val="solid"/>
              </a:ln>
            </p:spPr>
            <p:style>
              <a:lnRef idx="1">
                <a:srgbClr val="4F81BD"/>
              </a:lnRef>
              <a:fillRef idx="0">
                <a:srgbClr val="4F81BD"/>
              </a:fillRef>
              <a:effectRef idx="0">
                <a:srgbClr val="4F81BD"/>
              </a:effectRef>
              <a:fontRef idx="minor">
                <a:sysClr val="windowText" lastClr="000000"/>
              </a:fontRef>
            </p:style>
          </p:cxnSp>
          <p:cxnSp>
            <p:nvCxnSpPr>
              <p:cNvPr id="39" name="肘形连接符 38"/>
              <p:cNvCxnSpPr/>
              <p:nvPr/>
            </p:nvCxnSpPr>
            <p:spPr>
              <a:xfrm rot="5400000" flipV="1">
                <a:off x="5258" y="2826"/>
                <a:ext cx="5" cy="6887"/>
              </a:xfrm>
              <a:prstGeom prst="bentConnector3">
                <a:avLst>
                  <a:gd name="adj1" fmla="val 7540000"/>
                </a:avLst>
              </a:prstGeom>
              <a:ln>
                <a:solidFill>
                  <a:sysClr val="windowText" lastClr="000000"/>
                </a:solidFill>
              </a:ln>
            </p:spPr>
            <p:style>
              <a:lnRef idx="1">
                <a:srgbClr val="4F81BD"/>
              </a:lnRef>
              <a:fillRef idx="0">
                <a:srgbClr val="4F81BD"/>
              </a:fillRef>
              <a:effectRef idx="0">
                <a:srgbClr val="4F81BD"/>
              </a:effectRef>
              <a:fontRef idx="minor">
                <a:sysClr val="windowText" lastClr="000000"/>
              </a:fontRef>
            </p:style>
          </p:cxnSp>
          <p:cxnSp>
            <p:nvCxnSpPr>
              <p:cNvPr id="40" name="肘形连接符 39"/>
              <p:cNvCxnSpPr>
                <a:stCxn id="24" idx="0"/>
                <a:endCxn id="27" idx="0"/>
              </p:cNvCxnSpPr>
              <p:nvPr/>
            </p:nvCxnSpPr>
            <p:spPr>
              <a:xfrm rot="16200000" flipH="1">
                <a:off x="5292" y="3991"/>
                <a:ext cx="2" cy="8557"/>
              </a:xfrm>
              <a:prstGeom prst="bentConnector3">
                <a:avLst>
                  <a:gd name="adj1" fmla="val -18775000"/>
                </a:avLst>
              </a:prstGeom>
              <a:ln w="12700" cmpd="sng">
                <a:solidFill>
                  <a:sysClr val="windowText" lastClr="000000"/>
                </a:solidFill>
                <a:prstDash val="solid"/>
              </a:ln>
            </p:spPr>
            <p:style>
              <a:lnRef idx="1">
                <a:srgbClr val="4F81BD"/>
              </a:lnRef>
              <a:fillRef idx="0">
                <a:srgbClr val="4F81BD"/>
              </a:fillRef>
              <a:effectRef idx="0">
                <a:srgbClr val="4F81BD"/>
              </a:effectRef>
              <a:fontRef idx="minor">
                <a:sysClr val="windowText" lastClr="000000"/>
              </a:fontRef>
            </p:style>
          </p:cxnSp>
          <p:cxnSp>
            <p:nvCxnSpPr>
              <p:cNvPr id="41" name="肘形连接符 40"/>
              <p:cNvCxnSpPr>
                <a:stCxn id="31" idx="0"/>
                <a:endCxn id="34" idx="0"/>
              </p:cNvCxnSpPr>
              <p:nvPr/>
            </p:nvCxnSpPr>
            <p:spPr>
              <a:xfrm rot="16200000" flipH="1">
                <a:off x="5272" y="5046"/>
                <a:ext cx="5" cy="6448"/>
              </a:xfrm>
              <a:prstGeom prst="bentConnector3">
                <a:avLst>
                  <a:gd name="adj1" fmla="val -7450000"/>
                </a:avLst>
              </a:prstGeom>
              <a:ln w="12700" cmpd="sng">
                <a:solidFill>
                  <a:sysClr val="windowText" lastClr="000000"/>
                </a:solidFill>
                <a:prstDash val="solid"/>
              </a:ln>
            </p:spPr>
            <p:style>
              <a:lnRef idx="1">
                <a:srgbClr val="4F81BD"/>
              </a:lnRef>
              <a:fillRef idx="0">
                <a:srgbClr val="4F81BD"/>
              </a:fillRef>
              <a:effectRef idx="0">
                <a:srgbClr val="4F81BD"/>
              </a:effectRef>
              <a:fontRef idx="minor">
                <a:sysClr val="windowText" lastClr="000000"/>
              </a:fontRef>
            </p:style>
          </p:cxnSp>
          <p:cxnSp>
            <p:nvCxnSpPr>
              <p:cNvPr id="42" name="肘形连接符 41"/>
              <p:cNvCxnSpPr>
                <a:stCxn id="28" idx="0"/>
                <a:endCxn id="29" idx="0"/>
              </p:cNvCxnSpPr>
              <p:nvPr/>
            </p:nvCxnSpPr>
            <p:spPr>
              <a:xfrm rot="16200000" flipH="1">
                <a:off x="5271" y="6121"/>
                <a:ext cx="5" cy="4298"/>
              </a:xfrm>
              <a:prstGeom prst="bentConnector3">
                <a:avLst>
                  <a:gd name="adj1" fmla="val -7450000"/>
                </a:avLst>
              </a:prstGeom>
              <a:ln>
                <a:solidFill>
                  <a:sysClr val="windowText" lastClr="000000"/>
                </a:solidFill>
              </a:ln>
            </p:spPr>
            <p:style>
              <a:lnRef idx="1">
                <a:srgbClr val="4F81BD"/>
              </a:lnRef>
              <a:fillRef idx="0">
                <a:srgbClr val="4F81BD"/>
              </a:fillRef>
              <a:effectRef idx="0">
                <a:srgbClr val="4F81BD"/>
              </a:effectRef>
              <a:fontRef idx="minor">
                <a:sysClr val="windowText" lastClr="000000"/>
              </a:fontRef>
            </p:style>
          </p:cxnSp>
          <p:cxnSp>
            <p:nvCxnSpPr>
              <p:cNvPr id="43" name="肘形连接符 42"/>
              <p:cNvCxnSpPr>
                <a:stCxn id="32" idx="0"/>
                <a:endCxn id="33" idx="0"/>
              </p:cNvCxnSpPr>
              <p:nvPr/>
            </p:nvCxnSpPr>
            <p:spPr>
              <a:xfrm rot="16200000" flipH="1">
                <a:off x="5286" y="7211"/>
                <a:ext cx="5" cy="2118"/>
              </a:xfrm>
              <a:prstGeom prst="bentConnector3">
                <a:avLst>
                  <a:gd name="adj1" fmla="val -7450000"/>
                </a:avLst>
              </a:prstGeom>
              <a:ln w="12700" cmpd="sng">
                <a:solidFill>
                  <a:sysClr val="windowText" lastClr="000000"/>
                </a:solidFill>
                <a:prstDash val="solid"/>
              </a:ln>
            </p:spPr>
            <p:style>
              <a:lnRef idx="1">
                <a:srgbClr val="4F81BD"/>
              </a:lnRef>
              <a:fillRef idx="0">
                <a:srgbClr val="4F81BD"/>
              </a:fillRef>
              <a:effectRef idx="0">
                <a:srgbClr val="4F81BD"/>
              </a:effectRef>
              <a:fontRef idx="minor">
                <a:sysClr val="windowText" lastClr="000000"/>
              </a:fontRef>
            </p:style>
          </p:cxnSp>
          <p:cxnSp>
            <p:nvCxnSpPr>
              <p:cNvPr id="44" name="直接连接符 43"/>
              <p:cNvCxnSpPr/>
              <p:nvPr/>
            </p:nvCxnSpPr>
            <p:spPr>
              <a:xfrm flipV="1">
                <a:off x="5254" y="6670"/>
                <a:ext cx="9" cy="1200"/>
              </a:xfrm>
              <a:prstGeom prst="line">
                <a:avLst/>
              </a:prstGeom>
              <a:ln w="12700" cmpd="sng">
                <a:solidFill>
                  <a:sysClr val="windowText" lastClr="000000"/>
                </a:solidFill>
                <a:prstDash val="solid"/>
              </a:ln>
            </p:spPr>
            <p:style>
              <a:lnRef idx="1">
                <a:srgbClr val="4F81BD"/>
              </a:lnRef>
              <a:fillRef idx="0">
                <a:srgbClr val="4F81BD"/>
              </a:fillRef>
              <a:effectRef idx="0">
                <a:srgbClr val="4F81BD"/>
              </a:effectRef>
              <a:fontRef idx="minor">
                <a:sysClr val="windowText" lastClr="000000"/>
              </a:fontRef>
            </p:style>
          </p:cxnSp>
        </p:grpSp>
      </p:grpSp>
      <p:sp>
        <p:nvSpPr>
          <p:cNvPr id="13" name="矩形 12"/>
          <p:cNvSpPr/>
          <p:nvPr/>
        </p:nvSpPr>
        <p:spPr>
          <a:xfrm>
            <a:off x="2473325" y="3532505"/>
            <a:ext cx="1811655" cy="953135"/>
          </a:xfrm>
          <a:prstGeom prst="rect">
            <a:avLst/>
          </a:prstGeom>
          <a:solidFill>
            <a:schemeClr val="bg1"/>
          </a:solidFill>
        </p:spPr>
        <p:txBody>
          <a:bodyPr wrap="square">
            <a:spAutoFit/>
          </a:bodyPr>
          <a:p>
            <a:pPr algn="ct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协助皇帝</a:t>
            </a:r>
            <a:endParaRPr lang="zh-CN" altLang="en-US" sz="2800" b="1" dirty="0">
              <a:solidFill>
                <a:prstClr val="black"/>
              </a:solidFill>
              <a:latin typeface="方正宋刻本秀楷简体" panose="02000000000000000000" pitchFamily="2" charset="-122"/>
              <a:ea typeface="方正宋刻本秀楷简体" panose="02000000000000000000" pitchFamily="2" charset="-122"/>
            </a:endParaRPr>
          </a:p>
          <a:p>
            <a:pPr algn="ct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处理</a:t>
            </a:r>
            <a:r>
              <a:rPr lang="zh-CN" altLang="en-US" sz="2800" b="1" dirty="0">
                <a:solidFill>
                  <a:srgbClr val="C00000"/>
                </a:solidFill>
                <a:latin typeface="方正宋刻本秀楷简体" panose="02000000000000000000" pitchFamily="2" charset="-122"/>
                <a:ea typeface="方正宋刻本秀楷简体" panose="02000000000000000000" pitchFamily="2" charset="-122"/>
              </a:rPr>
              <a:t>政事</a:t>
            </a:r>
            <a:endParaRPr lang="zh-CN" altLang="en-US" sz="1600" dirty="0"/>
          </a:p>
        </p:txBody>
      </p:sp>
      <p:sp>
        <p:nvSpPr>
          <p:cNvPr id="4" name="文本框 3"/>
          <p:cNvSpPr txBox="1"/>
          <p:nvPr/>
        </p:nvSpPr>
        <p:spPr>
          <a:xfrm>
            <a:off x="4662170" y="3853180"/>
            <a:ext cx="1612900" cy="521970"/>
          </a:xfrm>
          <a:prstGeom prst="rect">
            <a:avLst/>
          </a:prstGeom>
          <a:solidFill>
            <a:schemeClr val="bg1"/>
          </a:solidFill>
        </p:spPr>
        <p:txBody>
          <a:bodyPr wrap="none" rtlCol="0" anchor="t">
            <a:spAutoFit/>
          </a:bodyPr>
          <a:p>
            <a:r>
              <a:rPr lang="zh-CN" altLang="en-US" sz="2800" b="1" dirty="0">
                <a:solidFill>
                  <a:srgbClr val="C00000"/>
                </a:solidFill>
                <a:latin typeface="方正宋刻本秀楷简体" panose="02000000000000000000" pitchFamily="2" charset="-122"/>
                <a:ea typeface="方正宋刻本秀楷简体" panose="02000000000000000000" pitchFamily="2" charset="-122"/>
                <a:sym typeface="+mn-ea"/>
              </a:rPr>
              <a:t>监察</a:t>
            </a:r>
            <a:r>
              <a:rPr lang="zh-CN" altLang="en-US" sz="2800" b="1" dirty="0">
                <a:solidFill>
                  <a:prstClr val="black"/>
                </a:solidFill>
                <a:latin typeface="方正宋刻本秀楷简体" panose="02000000000000000000" pitchFamily="2" charset="-122"/>
                <a:ea typeface="方正宋刻本秀楷简体" panose="02000000000000000000" pitchFamily="2" charset="-122"/>
                <a:sym typeface="+mn-ea"/>
              </a:rPr>
              <a:t>百官</a:t>
            </a:r>
            <a:endParaRPr lang="zh-CN" altLang="en-US"/>
          </a:p>
        </p:txBody>
      </p:sp>
      <p:sp>
        <p:nvSpPr>
          <p:cNvPr id="5" name="文本框 4"/>
          <p:cNvSpPr txBox="1"/>
          <p:nvPr/>
        </p:nvSpPr>
        <p:spPr>
          <a:xfrm>
            <a:off x="249555" y="3590925"/>
            <a:ext cx="1612900" cy="953135"/>
          </a:xfrm>
          <a:prstGeom prst="rect">
            <a:avLst/>
          </a:prstGeom>
          <a:solidFill>
            <a:schemeClr val="bg1"/>
          </a:solidFill>
        </p:spPr>
        <p:txBody>
          <a:bodyPr wrap="none" rtlCol="0" anchor="t">
            <a:spAutoFit/>
          </a:bodyPr>
          <a:p>
            <a:r>
              <a:rPr lang="zh-CN" altLang="en-US" sz="2800" b="1" dirty="0">
                <a:solidFill>
                  <a:prstClr val="black"/>
                </a:solidFill>
                <a:latin typeface="方正宋刻本秀楷简体" panose="02000000000000000000" pitchFamily="2" charset="-122"/>
                <a:ea typeface="方正宋刻本秀楷简体" panose="02000000000000000000" pitchFamily="2" charset="-122"/>
                <a:sym typeface="+mn-ea"/>
              </a:rPr>
              <a:t>管理</a:t>
            </a:r>
            <a:r>
              <a:rPr lang="zh-CN" altLang="en-US" sz="2800" b="1" dirty="0">
                <a:solidFill>
                  <a:srgbClr val="C00000"/>
                </a:solidFill>
                <a:latin typeface="方正宋刻本秀楷简体" panose="02000000000000000000" pitchFamily="2" charset="-122"/>
                <a:ea typeface="方正宋刻本秀楷简体" panose="02000000000000000000" pitchFamily="2" charset="-122"/>
                <a:sym typeface="+mn-ea"/>
              </a:rPr>
              <a:t>军事</a:t>
            </a:r>
            <a:endParaRPr lang="zh-CN" altLang="en-US" sz="2800" b="1" dirty="0">
              <a:solidFill>
                <a:srgbClr val="C00000"/>
              </a:solidFill>
              <a:latin typeface="方正宋刻本秀楷简体" panose="02000000000000000000" pitchFamily="2" charset="-122"/>
              <a:ea typeface="方正宋刻本秀楷简体" panose="02000000000000000000" pitchFamily="2" charset="-122"/>
              <a:sym typeface="+mn-ea"/>
            </a:endParaRPr>
          </a:p>
          <a:p>
            <a:r>
              <a:rPr lang="zh-CN" altLang="en-US" sz="2800" b="1" dirty="0">
                <a:solidFill>
                  <a:prstClr val="black"/>
                </a:solidFill>
                <a:latin typeface="方正宋刻本秀楷简体" panose="02000000000000000000" pitchFamily="2" charset="-122"/>
                <a:ea typeface="方正宋刻本秀楷简体" panose="02000000000000000000" pitchFamily="2" charset="-122"/>
                <a:sym typeface="+mn-ea"/>
              </a:rPr>
              <a:t>实为</a:t>
            </a:r>
            <a:r>
              <a:rPr lang="zh-CN" altLang="en-US" sz="2800" b="1" dirty="0">
                <a:solidFill>
                  <a:sysClr val="windowText" lastClr="000000"/>
                </a:solidFill>
                <a:latin typeface="方正宋刻本秀楷简体" panose="02000000000000000000" pitchFamily="2" charset="-122"/>
                <a:ea typeface="方正宋刻本秀楷简体" panose="02000000000000000000" pitchFamily="2" charset="-122"/>
                <a:sym typeface="+mn-ea"/>
              </a:rPr>
              <a:t>虚职</a:t>
            </a:r>
            <a:endParaRPr lang="zh-CN" altLang="en-US" sz="2800" b="1" dirty="0">
              <a:solidFill>
                <a:sysClr val="windowText" lastClr="000000"/>
              </a:solidFill>
              <a:latin typeface="方正宋刻本秀楷简体" panose="02000000000000000000" pitchFamily="2" charset="-122"/>
              <a:ea typeface="方正宋刻本秀楷简体" panose="02000000000000000000" pitchFamily="2" charset="-122"/>
              <a:sym typeface="+mn-ea"/>
            </a:endParaRPr>
          </a:p>
        </p:txBody>
      </p:sp>
      <p:sp>
        <p:nvSpPr>
          <p:cNvPr id="6" name="矩形 5"/>
          <p:cNvSpPr/>
          <p:nvPr/>
        </p:nvSpPr>
        <p:spPr>
          <a:xfrm>
            <a:off x="7793094" y="1696032"/>
            <a:ext cx="1407160" cy="829945"/>
          </a:xfrm>
          <a:prstGeom prst="rect">
            <a:avLst/>
          </a:prstGeom>
        </p:spPr>
        <p:txBody>
          <a:bodyPr wrap="none">
            <a:spAutoFit/>
          </a:bodyPr>
          <a:p>
            <a:r>
              <a:rPr lang="zh-CN" altLang="en-US" sz="4800" b="1" dirty="0">
                <a:solidFill>
                  <a:srgbClr val="C00000"/>
                </a:solidFill>
                <a:effectLst>
                  <a:outerShdw blurRad="50800" dist="38100" dir="5400000" algn="t" rotWithShape="0">
                    <a:prstClr val="black">
                      <a:alpha val="40000"/>
                    </a:prstClr>
                  </a:outerShdw>
                </a:effectLst>
                <a:latin typeface="楷体" panose="02010609060101010101" pitchFamily="49" charset="-122"/>
                <a:ea typeface="楷体" panose="02010609060101010101" pitchFamily="49" charset="-122"/>
              </a:rPr>
              <a:t>决策</a:t>
            </a:r>
            <a:endParaRPr lang="zh-CN" altLang="en-US" sz="4800" b="1" dirty="0">
              <a:solidFill>
                <a:srgbClr val="C00000"/>
              </a:solidFill>
              <a:effectLst>
                <a:outerShdw blurRad="50800" dist="38100" dir="5400000" algn="t" rotWithShape="0">
                  <a:prstClr val="black">
                    <a:alpha val="40000"/>
                  </a:prstClr>
                </a:outerShdw>
              </a:effectLst>
              <a:latin typeface="楷体" panose="02010609060101010101" pitchFamily="49" charset="-122"/>
              <a:ea typeface="楷体" panose="02010609060101010101" pitchFamily="49" charset="-122"/>
            </a:endParaRPr>
          </a:p>
        </p:txBody>
      </p:sp>
      <p:cxnSp>
        <p:nvCxnSpPr>
          <p:cNvPr id="9" name="直接箭头连接符 8"/>
          <p:cNvCxnSpPr/>
          <p:nvPr/>
        </p:nvCxnSpPr>
        <p:spPr>
          <a:xfrm flipV="1">
            <a:off x="6801257" y="2112235"/>
            <a:ext cx="991870" cy="10160"/>
          </a:xfrm>
          <a:prstGeom prst="straightConnector1">
            <a:avLst/>
          </a:prstGeom>
          <a:ln w="38100">
            <a:solidFill>
              <a:srgbClr val="C00000"/>
            </a:solidFill>
            <a:tailEnd type="triangle"/>
          </a:ln>
        </p:spPr>
        <p:style>
          <a:lnRef idx="1">
            <a:srgbClr val="ED7D31"/>
          </a:lnRef>
          <a:fillRef idx="0">
            <a:srgbClr val="ED7D31"/>
          </a:fillRef>
          <a:effectRef idx="0">
            <a:srgbClr val="ED7D31"/>
          </a:effectRef>
          <a:fontRef idx="minor">
            <a:sysClr val="windowText" lastClr="000000"/>
          </a:fontRef>
        </p:style>
      </p:cxnSp>
      <p:sp>
        <p:nvSpPr>
          <p:cNvPr id="10" name="矩形 9"/>
          <p:cNvSpPr/>
          <p:nvPr/>
        </p:nvSpPr>
        <p:spPr>
          <a:xfrm>
            <a:off x="8070570" y="3824800"/>
            <a:ext cx="795020" cy="829945"/>
          </a:xfrm>
          <a:prstGeom prst="rect">
            <a:avLst/>
          </a:prstGeom>
        </p:spPr>
        <p:txBody>
          <a:bodyPr wrap="none">
            <a:spAutoFit/>
          </a:bodyPr>
          <a:p>
            <a:r>
              <a:rPr lang="zh-CN" altLang="en-US" sz="4800" b="1" dirty="0">
                <a:solidFill>
                  <a:srgbClr val="C00000"/>
                </a:solidFill>
                <a:effectLst>
                  <a:outerShdw blurRad="50800" dist="38100" dir="5400000" algn="t" rotWithShape="0">
                    <a:prstClr val="black">
                      <a:alpha val="40000"/>
                    </a:prstClr>
                  </a:outerShdw>
                </a:effectLst>
                <a:latin typeface="楷体" panose="02010609060101010101" pitchFamily="49" charset="-122"/>
                <a:ea typeface="楷体" panose="02010609060101010101" pitchFamily="49" charset="-122"/>
              </a:rPr>
              <a:t>议</a:t>
            </a:r>
            <a:endParaRPr lang="zh-CN" altLang="en-US" sz="4800" b="1" dirty="0">
              <a:solidFill>
                <a:srgbClr val="C00000"/>
              </a:solidFill>
              <a:effectLst>
                <a:outerShdw blurRad="50800" dist="38100" dir="5400000" algn="t" rotWithShape="0">
                  <a:prstClr val="black">
                    <a:alpha val="40000"/>
                  </a:prstClr>
                </a:outerShdw>
              </a:effectLst>
              <a:latin typeface="楷体" panose="02010609060101010101" pitchFamily="49" charset="-122"/>
              <a:ea typeface="楷体" panose="02010609060101010101" pitchFamily="49" charset="-122"/>
            </a:endParaRPr>
          </a:p>
        </p:txBody>
      </p:sp>
      <p:cxnSp>
        <p:nvCxnSpPr>
          <p:cNvPr id="11" name="直接箭头连接符 10"/>
          <p:cNvCxnSpPr>
            <a:endCxn id="10" idx="1"/>
          </p:cNvCxnSpPr>
          <p:nvPr/>
        </p:nvCxnSpPr>
        <p:spPr>
          <a:xfrm>
            <a:off x="6923152" y="3606281"/>
            <a:ext cx="1147418" cy="772517"/>
          </a:xfrm>
          <a:prstGeom prst="straightConnector1">
            <a:avLst/>
          </a:prstGeom>
          <a:ln w="38100">
            <a:solidFill>
              <a:srgbClr val="C00000"/>
            </a:solidFill>
            <a:tailEnd type="triangle"/>
          </a:ln>
        </p:spPr>
        <p:style>
          <a:lnRef idx="1">
            <a:srgbClr val="ED7D31"/>
          </a:lnRef>
          <a:fillRef idx="0">
            <a:srgbClr val="ED7D31"/>
          </a:fillRef>
          <a:effectRef idx="0">
            <a:srgbClr val="ED7D31"/>
          </a:effectRef>
          <a:fontRef idx="minor">
            <a:sysClr val="windowText" lastClr="000000"/>
          </a:fontRef>
        </p:style>
      </p:cxnSp>
      <p:cxnSp>
        <p:nvCxnSpPr>
          <p:cNvPr id="50" name="直接箭头连接符 49"/>
          <p:cNvCxnSpPr>
            <a:endCxn id="10" idx="1"/>
          </p:cNvCxnSpPr>
          <p:nvPr/>
        </p:nvCxnSpPr>
        <p:spPr>
          <a:xfrm flipV="1">
            <a:off x="6791552" y="4378798"/>
            <a:ext cx="1279018" cy="741740"/>
          </a:xfrm>
          <a:prstGeom prst="straightConnector1">
            <a:avLst/>
          </a:prstGeom>
          <a:ln w="38100">
            <a:solidFill>
              <a:srgbClr val="C00000"/>
            </a:solidFill>
            <a:tailEnd type="triangle"/>
          </a:ln>
        </p:spPr>
        <p:style>
          <a:lnRef idx="1">
            <a:srgbClr val="ED7D31"/>
          </a:lnRef>
          <a:fillRef idx="0">
            <a:srgbClr val="ED7D31"/>
          </a:fillRef>
          <a:effectRef idx="0">
            <a:srgbClr val="ED7D31"/>
          </a:effectRef>
          <a:fontRef idx="minor">
            <a:sysClr val="windowText" lastClr="000000"/>
          </a:fontRef>
        </p:style>
      </p:cxnSp>
      <p:sp>
        <p:nvSpPr>
          <p:cNvPr id="55" name="矩形 54"/>
          <p:cNvSpPr/>
          <p:nvPr/>
        </p:nvSpPr>
        <p:spPr>
          <a:xfrm>
            <a:off x="9816438" y="2222172"/>
            <a:ext cx="1232861" cy="3784600"/>
          </a:xfrm>
          <a:prstGeom prst="rect">
            <a:avLst/>
          </a:prstGeom>
        </p:spPr>
        <p:txBody>
          <a:bodyPr wrap="square">
            <a:spAutoFit/>
          </a:bodyPr>
          <a:p>
            <a:pPr algn="ctr"/>
            <a:r>
              <a:rPr lang="zh-CN" altLang="en-US" sz="6000" b="1" dirty="0">
                <a:solidFill>
                  <a:srgbClr val="C00000"/>
                </a:solidFill>
                <a:effectLst>
                  <a:glow rad="63500">
                    <a:srgbClr val="A5A5A5">
                      <a:satMod val="175000"/>
                      <a:alpha val="40000"/>
                    </a:srgbClr>
                  </a:glow>
                </a:effectLst>
                <a:latin typeface="方正字迹-海体正楷 简" panose="02000500000000000000" pitchFamily="2" charset="-122"/>
                <a:ea typeface="方正字迹-海体正楷 简" panose="02000500000000000000" pitchFamily="2" charset="-122"/>
              </a:rPr>
              <a:t>君主专制</a:t>
            </a:r>
            <a:endParaRPr lang="zh-CN" altLang="en-US" sz="2800" dirty="0">
              <a:solidFill>
                <a:srgbClr val="C00000"/>
              </a:solidFill>
              <a:effectLst>
                <a:glow rad="63500">
                  <a:srgbClr val="A5A5A5">
                    <a:satMod val="175000"/>
                    <a:alpha val="40000"/>
                  </a:srgbClr>
                </a:glow>
              </a:effectLst>
              <a:latin typeface="方正字迹-海体正楷 简" panose="02000500000000000000" pitchFamily="2" charset="-122"/>
              <a:ea typeface="方正字迹-海体正楷 简" panose="02000500000000000000" pitchFamily="2" charset="-122"/>
            </a:endParaRPr>
          </a:p>
        </p:txBody>
      </p:sp>
      <p:sp>
        <p:nvSpPr>
          <p:cNvPr id="14" name="矩形 13"/>
          <p:cNvSpPr/>
          <p:nvPr/>
        </p:nvSpPr>
        <p:spPr>
          <a:xfrm>
            <a:off x="10923243" y="2175182"/>
            <a:ext cx="1232861" cy="3784600"/>
          </a:xfrm>
          <a:prstGeom prst="rect">
            <a:avLst/>
          </a:prstGeom>
        </p:spPr>
        <p:txBody>
          <a:bodyPr wrap="square">
            <a:spAutoFit/>
          </a:bodyPr>
          <a:p>
            <a:pPr algn="ctr"/>
            <a:r>
              <a:rPr lang="zh-CN" altLang="en-US" sz="6000" b="1" dirty="0">
                <a:solidFill>
                  <a:srgbClr val="C00000"/>
                </a:solidFill>
                <a:effectLst>
                  <a:glow rad="63500">
                    <a:srgbClr val="A5A5A5">
                      <a:satMod val="175000"/>
                      <a:alpha val="40000"/>
                    </a:srgbClr>
                  </a:glow>
                </a:effectLst>
                <a:latin typeface="方正字迹-海体正楷 简" panose="02000500000000000000" pitchFamily="2" charset="-122"/>
                <a:ea typeface="方正字迹-海体正楷 简" panose="02000500000000000000" pitchFamily="2" charset="-122"/>
              </a:rPr>
              <a:t>家国同构</a:t>
            </a:r>
            <a:endParaRPr lang="zh-CN" altLang="en-US" sz="6000" b="1" dirty="0">
              <a:solidFill>
                <a:srgbClr val="C00000"/>
              </a:solidFill>
              <a:effectLst>
                <a:glow rad="63500">
                  <a:srgbClr val="A5A5A5">
                    <a:satMod val="175000"/>
                    <a:alpha val="40000"/>
                  </a:srgbClr>
                </a:glow>
              </a:effectLst>
              <a:latin typeface="方正字迹-海体正楷 简" panose="02000500000000000000" pitchFamily="2" charset="-122"/>
              <a:ea typeface="方正字迹-海体正楷 简" panose="02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nodeType="with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fade">
                                      <p:cBhvr>
                                        <p:cTn id="30" dur="500"/>
                                        <p:tgtEl>
                                          <p:spTgt spid="5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55"/>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4" grpId="0" animBg="1"/>
      <p:bldP spid="4" grpId="1" animBg="1"/>
      <p:bldP spid="5" grpId="0" animBg="1"/>
      <p:bldP spid="5" grpId="1" animBg="1"/>
      <p:bldP spid="6" grpId="0"/>
      <p:bldP spid="10" grpId="0"/>
      <p:bldP spid="55" grpId="0"/>
      <p:bldP spid="14" grpId="0"/>
      <p:bldP spid="55" grpId="1"/>
      <p:bldP spid="14"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488055" cy="625540"/>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（一）</a:t>
            </a:r>
            <a:r>
              <a:rPr lang="zh-CN" altLang="en-US" sz="2800" b="1" dirty="0">
                <a:solidFill>
                  <a:schemeClr val="bg1"/>
                </a:solidFill>
                <a:latin typeface="微软雅黑" panose="020B0503020204020204" charset="-122"/>
                <a:ea typeface="微软雅黑" panose="020B0503020204020204" charset="-122"/>
                <a:sym typeface="+mn-ea"/>
              </a:rPr>
              <a:t>巩固中央集权</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475615" y="922020"/>
            <a:ext cx="5084445" cy="583565"/>
          </a:xfrm>
          <a:prstGeom prst="rect">
            <a:avLst/>
          </a:prstGeom>
          <a:noFill/>
        </p:spPr>
        <p:txBody>
          <a:bodyPr wrap="none" rtlCol="0">
            <a:spAutoFit/>
          </a:bodyPr>
          <a:p>
            <a:pPr algn="l"/>
            <a:r>
              <a:rPr lang="en-US" altLang="zh-CN" sz="3200" b="1">
                <a:latin typeface="黑体" panose="02010609060101010101" charset="-122"/>
                <a:ea typeface="黑体" panose="02010609060101010101" charset="-122"/>
                <a:cs typeface="黑体" panose="02010609060101010101" charset="-122"/>
                <a:sym typeface="+mn-ea"/>
              </a:rPr>
              <a:t>3.</a:t>
            </a:r>
            <a:r>
              <a:rPr lang="zh-CN" altLang="en-US" sz="3200" b="1">
                <a:latin typeface="黑体" panose="02010609060101010101" charset="-122"/>
                <a:ea typeface="黑体" panose="02010609060101010101" charset="-122"/>
                <a:cs typeface="黑体" panose="02010609060101010101" charset="-122"/>
                <a:sym typeface="+mn-ea"/>
              </a:rPr>
              <a:t>郡县制</a:t>
            </a:r>
            <a:r>
              <a:rPr lang="en-US" altLang="zh-CN" sz="3200" b="1">
                <a:latin typeface="黑体" panose="02010609060101010101" charset="-122"/>
                <a:ea typeface="黑体" panose="02010609060101010101" charset="-122"/>
                <a:cs typeface="黑体" panose="02010609060101010101" charset="-122"/>
                <a:sym typeface="+mn-ea"/>
              </a:rPr>
              <a:t>——</a:t>
            </a:r>
            <a:r>
              <a:rPr lang="zh-CN" altLang="en-US" sz="3200" b="1">
                <a:latin typeface="黑体" panose="02010609060101010101" charset="-122"/>
                <a:ea typeface="黑体" panose="02010609060101010101" charset="-122"/>
                <a:cs typeface="黑体" panose="02010609060101010101" charset="-122"/>
                <a:sym typeface="+mn-ea"/>
              </a:rPr>
              <a:t>地方行政</a:t>
            </a:r>
            <a:r>
              <a:rPr lang="zh-CN" altLang="en-US" sz="3200" b="1">
                <a:latin typeface="黑体" panose="02010609060101010101" charset="-122"/>
                <a:ea typeface="黑体" panose="02010609060101010101" charset="-122"/>
                <a:cs typeface="黑体" panose="02010609060101010101" charset="-122"/>
                <a:sym typeface="+mn-ea"/>
              </a:rPr>
              <a:t>系统</a:t>
            </a:r>
            <a:endParaRPr lang="zh-CN" altLang="en-US" sz="3200" b="1">
              <a:latin typeface="黑体" panose="02010609060101010101" charset="-122"/>
              <a:ea typeface="黑体" panose="02010609060101010101" charset="-122"/>
              <a:cs typeface="黑体" panose="02010609060101010101" charset="-122"/>
              <a:sym typeface="+mn-ea"/>
            </a:endParaRPr>
          </a:p>
        </p:txBody>
      </p:sp>
      <p:sp>
        <p:nvSpPr>
          <p:cNvPr id="5" name="文本框 4"/>
          <p:cNvSpPr txBox="1"/>
          <p:nvPr/>
        </p:nvSpPr>
        <p:spPr>
          <a:xfrm>
            <a:off x="591820" y="1771015"/>
            <a:ext cx="11008360" cy="4356100"/>
          </a:xfrm>
          <a:prstGeom prst="rect">
            <a:avLst/>
          </a:prstGeom>
        </p:spPr>
        <p:style>
          <a:lnRef idx="2">
            <a:srgbClr val="000000"/>
          </a:lnRef>
          <a:fillRef idx="1">
            <a:srgbClr val="FFFFFF"/>
          </a:fillRef>
          <a:effectRef idx="0">
            <a:srgbClr val="000000"/>
          </a:effectRef>
          <a:fontRef idx="minor">
            <a:srgbClr val="000000"/>
          </a:fontRef>
        </p:style>
        <p:txBody>
          <a:bodyPr vertOverflow="overflow" horzOverflow="overflow" vert="horz" wrap="square" numCol="1" spcCol="0" rtlCol="0" fromWordArt="0" anchor="t" anchorCtr="0" forceAA="0" compatLnSpc="1">
            <a:spAutoFit/>
          </a:bodyPr>
          <a:p>
            <a:pPr marL="457200" lvl="0" indent="-457200" algn="l">
              <a:lnSpc>
                <a:spcPct val="110000"/>
              </a:lnSpc>
              <a:buClrTx/>
              <a:buSzTx/>
              <a:buFont typeface="Arial" panose="020B0604020202020204" pitchFamily="34" charset="0"/>
              <a:buChar char="•"/>
            </a:pPr>
            <a:r>
              <a:rPr lang="zh-CN" altLang="en-US" sz="2800" b="1">
                <a:latin typeface="华文楷体" panose="02010600040101010101" pitchFamily="2" charset="-122"/>
                <a:ea typeface="华文楷体" panose="02010600040101010101" pitchFamily="2" charset="-122"/>
                <a:sym typeface="隶书" panose="02010509060101010101" pitchFamily="49" charset="-122"/>
              </a:rPr>
              <a:t>丞相</a:t>
            </a:r>
            <a:r>
              <a:rPr lang="zh-CN" altLang="en-US" sz="2800" b="1">
                <a:solidFill>
                  <a:srgbClr val="C00000"/>
                </a:solidFill>
                <a:latin typeface="华文楷体" panose="02010600040101010101" pitchFamily="2" charset="-122"/>
                <a:ea typeface="华文楷体" panose="02010600040101010101" pitchFamily="2" charset="-122"/>
                <a:sym typeface="隶书" panose="02010509060101010101" pitchFamily="49" charset="-122"/>
              </a:rPr>
              <a:t>王绾</a:t>
            </a:r>
            <a:r>
              <a:rPr lang="zh-CN" altLang="en-US" sz="2800" b="1">
                <a:latin typeface="华文楷体" panose="02010600040101010101" pitchFamily="2" charset="-122"/>
                <a:ea typeface="华文楷体" panose="02010600040101010101" pitchFamily="2" charset="-122"/>
                <a:sym typeface="隶书" panose="02010509060101010101" pitchFamily="49" charset="-122"/>
              </a:rPr>
              <a:t>：“诸侯初破，燕、齐、荆地远，不为置王，毋以填之。</a:t>
            </a:r>
            <a:r>
              <a:rPr lang="zh-CN" altLang="en-US" sz="2800" b="1">
                <a:solidFill>
                  <a:srgbClr val="C00000"/>
                </a:solidFill>
                <a:latin typeface="华文楷体" panose="02010600040101010101" pitchFamily="2" charset="-122"/>
                <a:ea typeface="华文楷体" panose="02010600040101010101" pitchFamily="2" charset="-122"/>
                <a:sym typeface="隶书" panose="02010509060101010101" pitchFamily="49" charset="-122"/>
              </a:rPr>
              <a:t>请立诸子</a:t>
            </a:r>
            <a:r>
              <a:rPr lang="zh-CN" altLang="en-US" sz="2800" b="1">
                <a:latin typeface="华文楷体" panose="02010600040101010101" pitchFamily="2" charset="-122"/>
                <a:ea typeface="华文楷体" panose="02010600040101010101" pitchFamily="2" charset="-122"/>
                <a:sym typeface="隶书" panose="02010509060101010101" pitchFamily="49" charset="-122"/>
              </a:rPr>
              <a:t>，唯上幸许。” </a:t>
            </a:r>
            <a:endParaRPr lang="zh-CN" altLang="en-US" sz="2800" b="1">
              <a:latin typeface="华文楷体" panose="02010600040101010101" pitchFamily="2" charset="-122"/>
              <a:ea typeface="华文楷体" panose="02010600040101010101" pitchFamily="2" charset="-122"/>
              <a:sym typeface="隶书" panose="02010509060101010101" pitchFamily="49" charset="-122"/>
            </a:endParaRPr>
          </a:p>
          <a:p>
            <a:pPr marL="457200" lvl="0" indent="-457200" algn="l">
              <a:lnSpc>
                <a:spcPct val="110000"/>
              </a:lnSpc>
              <a:buClrTx/>
              <a:buSzTx/>
              <a:buFont typeface="Arial" panose="020B0604020202020204" pitchFamily="34" charset="0"/>
              <a:buChar char="•"/>
            </a:pPr>
            <a:r>
              <a:rPr lang="zh-CN" altLang="en-US" sz="2800" b="1">
                <a:latin typeface="华文楷体" panose="02010600040101010101" pitchFamily="2" charset="-122"/>
                <a:ea typeface="华文楷体" panose="02010600040101010101" pitchFamily="2" charset="-122"/>
                <a:sym typeface="隶书" panose="02010509060101010101" pitchFamily="49" charset="-122"/>
              </a:rPr>
              <a:t> 廷尉</a:t>
            </a:r>
            <a:r>
              <a:rPr lang="zh-CN" altLang="en-US" sz="2800" b="1">
                <a:solidFill>
                  <a:srgbClr val="C00000"/>
                </a:solidFill>
                <a:latin typeface="华文楷体" panose="02010600040101010101" pitchFamily="2" charset="-122"/>
                <a:ea typeface="华文楷体" panose="02010600040101010101" pitchFamily="2" charset="-122"/>
                <a:sym typeface="隶书" panose="02010509060101010101" pitchFamily="49" charset="-122"/>
              </a:rPr>
              <a:t>李斯</a:t>
            </a:r>
            <a:r>
              <a:rPr lang="zh-CN" altLang="en-US" sz="2800" b="1">
                <a:latin typeface="华文楷体" panose="02010600040101010101" pitchFamily="2" charset="-122"/>
                <a:ea typeface="华文楷体" panose="02010600040101010101" pitchFamily="2" charset="-122"/>
                <a:sym typeface="隶书" panose="02010509060101010101" pitchFamily="49" charset="-122"/>
              </a:rPr>
              <a:t>议曰：“周文武所封子弟同姓甚众，然后属疏远，相攻击如仇雠，诸侯更相诛伐，周天子弗能禁止。今海内赖陛下神灵一统，皆为</a:t>
            </a:r>
            <a:r>
              <a:rPr lang="zh-CN" altLang="en-US" sz="2800" b="1" u="sng">
                <a:solidFill>
                  <a:srgbClr val="FF0000"/>
                </a:solidFill>
                <a:latin typeface="华文楷体" panose="02010600040101010101" pitchFamily="2" charset="-122"/>
                <a:ea typeface="华文楷体" panose="02010600040101010101" pitchFamily="2" charset="-122"/>
                <a:sym typeface="隶书" panose="02010509060101010101" pitchFamily="49" charset="-122"/>
              </a:rPr>
              <a:t>郡县</a:t>
            </a:r>
            <a:r>
              <a:rPr lang="zh-CN" altLang="en-US" sz="2800" b="1">
                <a:latin typeface="华文楷体" panose="02010600040101010101" pitchFamily="2" charset="-122"/>
                <a:ea typeface="华文楷体" panose="02010600040101010101" pitchFamily="2" charset="-122"/>
                <a:sym typeface="隶书" panose="02010509060101010101" pitchFamily="49" charset="-122"/>
              </a:rPr>
              <a:t>，……</a:t>
            </a:r>
            <a:r>
              <a:rPr lang="zh-CN" altLang="en-US" sz="2800" b="1" u="sng">
                <a:solidFill>
                  <a:srgbClr val="C00000"/>
                </a:solidFill>
                <a:latin typeface="华文楷体" panose="02010600040101010101" pitchFamily="2" charset="-122"/>
                <a:ea typeface="华文楷体" panose="02010600040101010101" pitchFamily="2" charset="-122"/>
                <a:sym typeface="隶书" panose="02010509060101010101" pitchFamily="49" charset="-122"/>
              </a:rPr>
              <a:t>置诸侯不便</a:t>
            </a:r>
            <a:r>
              <a:rPr lang="zh-CN" altLang="en-US" sz="2800" b="1">
                <a:latin typeface="华文楷体" panose="02010600040101010101" pitchFamily="2" charset="-122"/>
                <a:ea typeface="华文楷体" panose="02010600040101010101" pitchFamily="2" charset="-122"/>
                <a:sym typeface="隶书" panose="02010509060101010101" pitchFamily="49" charset="-122"/>
              </a:rPr>
              <a:t>。” </a:t>
            </a:r>
            <a:endParaRPr lang="zh-CN" altLang="en-US" sz="2800" b="1">
              <a:latin typeface="华文楷体" panose="02010600040101010101" pitchFamily="2" charset="-122"/>
              <a:ea typeface="华文楷体" panose="02010600040101010101" pitchFamily="2" charset="-122"/>
              <a:sym typeface="隶书" panose="02010509060101010101" pitchFamily="49" charset="-122"/>
            </a:endParaRPr>
          </a:p>
          <a:p>
            <a:pPr marL="457200" lvl="0" indent="-457200" algn="l">
              <a:lnSpc>
                <a:spcPct val="110000"/>
              </a:lnSpc>
              <a:buClrTx/>
              <a:buSzTx/>
              <a:buFont typeface="Arial" panose="020B0604020202020204" pitchFamily="34" charset="0"/>
              <a:buChar char="•"/>
            </a:pPr>
            <a:endParaRPr lang="zh-CN" altLang="en-US" sz="2800" b="1">
              <a:latin typeface="华文楷体" panose="02010600040101010101" pitchFamily="2" charset="-122"/>
              <a:ea typeface="华文楷体" panose="02010600040101010101" pitchFamily="2" charset="-122"/>
              <a:sym typeface="隶书" panose="02010509060101010101" pitchFamily="49" charset="-122"/>
            </a:endParaRPr>
          </a:p>
          <a:p>
            <a:pPr marL="457200" lvl="0" indent="-457200" algn="l">
              <a:lnSpc>
                <a:spcPct val="110000"/>
              </a:lnSpc>
              <a:buClrTx/>
              <a:buSzTx/>
              <a:buFont typeface="Arial" panose="020B0604020202020204" pitchFamily="34" charset="0"/>
              <a:buChar char="•"/>
            </a:pPr>
            <a:endParaRPr lang="zh-CN" altLang="en-US" sz="2800" b="1">
              <a:latin typeface="华文楷体" panose="02010600040101010101" pitchFamily="2" charset="-122"/>
              <a:ea typeface="华文楷体" panose="02010600040101010101" pitchFamily="2" charset="-122"/>
              <a:sym typeface="隶书" panose="02010509060101010101" pitchFamily="49" charset="-122"/>
            </a:endParaRPr>
          </a:p>
          <a:p>
            <a:pPr marL="457200" lvl="0" indent="-457200" algn="l">
              <a:lnSpc>
                <a:spcPct val="110000"/>
              </a:lnSpc>
              <a:buClrTx/>
              <a:buSzTx/>
              <a:buFont typeface="Arial" panose="020B0604020202020204" pitchFamily="34" charset="0"/>
              <a:buChar char="•"/>
            </a:pPr>
            <a:endParaRPr lang="zh-CN" altLang="en-US" sz="2800" b="1">
              <a:latin typeface="华文楷体" panose="02010600040101010101" pitchFamily="2" charset="-122"/>
              <a:ea typeface="华文楷体" panose="02010600040101010101" pitchFamily="2" charset="-122"/>
              <a:sym typeface="隶书" panose="02010509060101010101" pitchFamily="49" charset="-122"/>
            </a:endParaRPr>
          </a:p>
          <a:p>
            <a:pPr lvl="0" indent="0" algn="r">
              <a:lnSpc>
                <a:spcPct val="110000"/>
              </a:lnSpc>
              <a:buClrTx/>
              <a:buSzTx/>
              <a:buFont typeface="Arial" panose="020B0604020202020204" pitchFamily="34" charset="0"/>
              <a:buNone/>
            </a:pPr>
            <a:r>
              <a:rPr lang="en-US" altLang="zh-CN" sz="2800" b="1">
                <a:latin typeface="华文楷体" panose="02010600040101010101" pitchFamily="2" charset="-122"/>
                <a:ea typeface="华文楷体" panose="02010600040101010101" pitchFamily="2" charset="-122"/>
                <a:sym typeface="隶书" panose="02010509060101010101" pitchFamily="49" charset="-122"/>
              </a:rPr>
              <a:t>—</a:t>
            </a:r>
            <a:r>
              <a:rPr lang="en-US" altLang="zh-CN" sz="2800" b="1">
                <a:latin typeface="华文楷体" panose="02010600040101010101" pitchFamily="2" charset="-122"/>
                <a:ea typeface="华文楷体" panose="02010600040101010101" pitchFamily="2" charset="-122"/>
                <a:sym typeface="隶书" panose="02010509060101010101" pitchFamily="49" charset="-122"/>
              </a:rPr>
              <a:t>—</a:t>
            </a:r>
            <a:r>
              <a:rPr lang="zh-CN" altLang="en-US" sz="2800" b="1">
                <a:latin typeface="华文楷体" panose="02010600040101010101" pitchFamily="2" charset="-122"/>
                <a:ea typeface="华文楷体" panose="02010600040101010101" pitchFamily="2" charset="-122"/>
                <a:sym typeface="隶书" panose="02010509060101010101" pitchFamily="49" charset="-122"/>
              </a:rPr>
              <a:t>《史记</a:t>
            </a:r>
            <a:r>
              <a:rPr lang="en-US" altLang="zh-CN" sz="2800" b="1">
                <a:latin typeface="华文楷体" panose="02010600040101010101" pitchFamily="2" charset="-122"/>
                <a:ea typeface="华文楷体" panose="02010600040101010101" pitchFamily="2" charset="-122"/>
                <a:sym typeface="隶书" panose="02010509060101010101" pitchFamily="49" charset="-122"/>
              </a:rPr>
              <a:t>·</a:t>
            </a:r>
            <a:r>
              <a:rPr lang="zh-CN" altLang="en-US" sz="2800" b="1">
                <a:latin typeface="华文楷体" panose="02010600040101010101" pitchFamily="2" charset="-122"/>
                <a:ea typeface="华文楷体" panose="02010600040101010101" pitchFamily="2" charset="-122"/>
                <a:sym typeface="隶书" panose="02010509060101010101" pitchFamily="49" charset="-122"/>
              </a:rPr>
              <a:t>秦始皇本纪》</a:t>
            </a:r>
            <a:endParaRPr lang="zh-CN" altLang="en-US" sz="2800" b="1">
              <a:latin typeface="华文楷体" panose="02010600040101010101" pitchFamily="2" charset="-122"/>
              <a:ea typeface="华文楷体" panose="02010600040101010101" pitchFamily="2" charset="-122"/>
              <a:sym typeface="隶书" panose="02010509060101010101" pitchFamily="49" charset="-122"/>
            </a:endParaRPr>
          </a:p>
        </p:txBody>
      </p:sp>
      <p:sp>
        <p:nvSpPr>
          <p:cNvPr id="2" name="文本框 1"/>
          <p:cNvSpPr txBox="1"/>
          <p:nvPr/>
        </p:nvSpPr>
        <p:spPr>
          <a:xfrm>
            <a:off x="807720" y="4199255"/>
            <a:ext cx="10577195" cy="1038860"/>
          </a:xfrm>
          <a:prstGeom prst="rect">
            <a:avLst/>
          </a:prstGeom>
          <a:solidFill>
            <a:srgbClr val="4F8A61">
              <a:lumMod val="20000"/>
              <a:lumOff val="80000"/>
            </a:srgbClr>
          </a:solidFill>
        </p:spPr>
        <p:style>
          <a:lnRef idx="2">
            <a:srgbClr val="000000"/>
          </a:lnRef>
          <a:fillRef idx="1">
            <a:srgbClr val="FFFFFF"/>
          </a:fillRef>
          <a:effectRef idx="0">
            <a:srgbClr val="000000"/>
          </a:effectRef>
          <a:fontRef idx="minor">
            <a:srgbClr val="000000"/>
          </a:fontRef>
        </p:style>
        <p:txBody>
          <a:bodyPr wrap="square" rtlCol="0">
            <a:spAutoFit/>
          </a:bodyPr>
          <a:p>
            <a:pPr marL="457200" lvl="0" indent="-457200" algn="l">
              <a:lnSpc>
                <a:spcPct val="110000"/>
              </a:lnSpc>
              <a:buClrTx/>
              <a:buSzTx/>
              <a:buFont typeface="Arial" panose="020B0604020202020204" pitchFamily="34" charset="0"/>
              <a:buChar char="•"/>
            </a:pPr>
            <a:r>
              <a:rPr lang="zh-CN" altLang="en-US" sz="2800" b="1">
                <a:solidFill>
                  <a:srgbClr val="C00000"/>
                </a:solidFill>
                <a:latin typeface="华文楷体" panose="02010600040101010101" pitchFamily="2" charset="-122"/>
                <a:ea typeface="华文楷体" panose="02010600040101010101" pitchFamily="2" charset="-122"/>
                <a:sym typeface="隶书" panose="02010509060101010101" pitchFamily="49" charset="-122"/>
              </a:rPr>
              <a:t>秦王</a:t>
            </a:r>
            <a:r>
              <a:rPr lang="zh-CN" altLang="en-US" sz="2800" b="1">
                <a:latin typeface="华文楷体" panose="02010600040101010101" pitchFamily="2" charset="-122"/>
                <a:ea typeface="华文楷体" panose="02010600040101010101" pitchFamily="2" charset="-122"/>
                <a:sym typeface="隶书" panose="02010509060101010101" pitchFamily="49" charset="-122"/>
              </a:rPr>
              <a:t>曰：“天下共苦战斗不休，以有侯王。赖宗庙，天下初定，又复立国，是树兵也，而求其宁息，岂不难哉！</a:t>
            </a:r>
            <a:r>
              <a:rPr lang="zh-CN" altLang="en-US" sz="2800" b="1">
                <a:solidFill>
                  <a:srgbClr val="C00000"/>
                </a:solidFill>
                <a:latin typeface="华文楷体" panose="02010600040101010101" pitchFamily="2" charset="-122"/>
                <a:ea typeface="华文楷体" panose="02010600040101010101" pitchFamily="2" charset="-122"/>
                <a:sym typeface="隶书" panose="02010509060101010101" pitchFamily="49" charset="-122"/>
              </a:rPr>
              <a:t>廷尉议是</a:t>
            </a:r>
            <a:r>
              <a:rPr lang="zh-CN" altLang="en-US" sz="2800" b="1">
                <a:latin typeface="华文楷体" panose="02010600040101010101" pitchFamily="2" charset="-122"/>
                <a:ea typeface="华文楷体" panose="02010600040101010101" pitchFamily="2" charset="-122"/>
                <a:sym typeface="隶书" panose="02010509060101010101" pitchFamily="49" charset="-122"/>
              </a:rPr>
              <a:t>。”</a:t>
            </a:r>
            <a:endParaRPr lang="zh-CN" altLang="en-US" sz="2800" b="1">
              <a:latin typeface="华文楷体" panose="02010600040101010101" pitchFamily="2" charset="-122"/>
              <a:ea typeface="华文楷体" panose="02010600040101010101" pitchFamily="2" charset="-122"/>
              <a:sym typeface="隶书" panose="02010509060101010101" pitchFamily="49" charset="-122"/>
            </a:endParaRPr>
          </a:p>
        </p:txBody>
      </p:sp>
      <p:sp>
        <p:nvSpPr>
          <p:cNvPr id="4" name="椭圆 3"/>
          <p:cNvSpPr/>
          <p:nvPr/>
        </p:nvSpPr>
        <p:spPr>
          <a:xfrm>
            <a:off x="2449195" y="3635375"/>
            <a:ext cx="951230" cy="782320"/>
          </a:xfrm>
          <a:prstGeom prst="ellipse">
            <a:avLst/>
          </a:prstGeom>
          <a:noFill/>
          <a:ln w="57150">
            <a:solidFill>
              <a:srgbClr val="FF0000"/>
            </a:solidFill>
          </a:ln>
          <a:extLst>
            <a:ext uri="{909E8E84-426E-40DD-AFC4-6F175D3DCCD1}">
              <a14:hiddenFill xmlns:a14="http://schemas.microsoft.com/office/drawing/2010/main">
                <a:solidFill>
                  <a:srgbClr val="495287"/>
                </a:solidFill>
              </a14:hiddenFill>
            </a:ext>
          </a:extLst>
        </p:spPr>
        <p:style>
          <a:lnRef idx="2">
            <a:srgbClr val="495287">
              <a:shade val="50000"/>
            </a:srgbClr>
          </a:lnRef>
          <a:fillRef idx="1">
            <a:srgbClr val="495287"/>
          </a:fillRef>
          <a:effectRef idx="0">
            <a:srgbClr val="495287"/>
          </a:effectRef>
          <a:fontRef idx="minor">
            <a:srgbClr val="FFFFFF"/>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488055" cy="625540"/>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（一）</a:t>
            </a:r>
            <a:r>
              <a:rPr lang="zh-CN" altLang="en-US" sz="2800" b="1" dirty="0">
                <a:solidFill>
                  <a:schemeClr val="bg1"/>
                </a:solidFill>
                <a:latin typeface="微软雅黑" panose="020B0503020204020204" charset="-122"/>
                <a:ea typeface="微软雅黑" panose="020B0503020204020204" charset="-122"/>
                <a:sym typeface="+mn-ea"/>
              </a:rPr>
              <a:t>巩固中央集权</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475615" y="922020"/>
            <a:ext cx="5084445" cy="583565"/>
          </a:xfrm>
          <a:prstGeom prst="rect">
            <a:avLst/>
          </a:prstGeom>
          <a:noFill/>
        </p:spPr>
        <p:txBody>
          <a:bodyPr wrap="none" rtlCol="0">
            <a:spAutoFit/>
          </a:bodyPr>
          <a:p>
            <a:pPr algn="l"/>
            <a:r>
              <a:rPr lang="en-US" altLang="zh-CN" sz="3200" b="1">
                <a:latin typeface="黑体" panose="02010609060101010101" charset="-122"/>
                <a:ea typeface="黑体" panose="02010609060101010101" charset="-122"/>
                <a:cs typeface="黑体" panose="02010609060101010101" charset="-122"/>
                <a:sym typeface="+mn-ea"/>
              </a:rPr>
              <a:t>3.</a:t>
            </a:r>
            <a:r>
              <a:rPr lang="zh-CN" altLang="en-US" sz="3200" b="1">
                <a:latin typeface="黑体" panose="02010609060101010101" charset="-122"/>
                <a:ea typeface="黑体" panose="02010609060101010101" charset="-122"/>
                <a:cs typeface="黑体" panose="02010609060101010101" charset="-122"/>
                <a:sym typeface="+mn-ea"/>
              </a:rPr>
              <a:t>郡县制</a:t>
            </a:r>
            <a:r>
              <a:rPr lang="en-US" altLang="zh-CN" sz="3200" b="1">
                <a:latin typeface="黑体" panose="02010609060101010101" charset="-122"/>
                <a:ea typeface="黑体" panose="02010609060101010101" charset="-122"/>
                <a:cs typeface="黑体" panose="02010609060101010101" charset="-122"/>
                <a:sym typeface="+mn-ea"/>
              </a:rPr>
              <a:t>——</a:t>
            </a:r>
            <a:r>
              <a:rPr lang="zh-CN" altLang="en-US" sz="3200" b="1">
                <a:latin typeface="黑体" panose="02010609060101010101" charset="-122"/>
                <a:ea typeface="黑体" panose="02010609060101010101" charset="-122"/>
                <a:cs typeface="黑体" panose="02010609060101010101" charset="-122"/>
                <a:sym typeface="+mn-ea"/>
              </a:rPr>
              <a:t>地方行政</a:t>
            </a:r>
            <a:r>
              <a:rPr lang="zh-CN" altLang="en-US" sz="3200" b="1">
                <a:latin typeface="黑体" panose="02010609060101010101" charset="-122"/>
                <a:ea typeface="黑体" panose="02010609060101010101" charset="-122"/>
                <a:cs typeface="黑体" panose="02010609060101010101" charset="-122"/>
                <a:sym typeface="+mn-ea"/>
              </a:rPr>
              <a:t>系统</a:t>
            </a:r>
            <a:endParaRPr lang="zh-CN" altLang="en-US" sz="3200" b="1">
              <a:latin typeface="黑体" panose="02010609060101010101" charset="-122"/>
              <a:ea typeface="黑体" panose="02010609060101010101" charset="-122"/>
              <a:cs typeface="黑体" panose="02010609060101010101" charset="-122"/>
              <a:sym typeface="+mn-ea"/>
            </a:endParaRPr>
          </a:p>
        </p:txBody>
      </p:sp>
      <p:sp>
        <p:nvSpPr>
          <p:cNvPr id="6" name="文本框 5"/>
          <p:cNvSpPr txBox="1"/>
          <p:nvPr/>
        </p:nvSpPr>
        <p:spPr>
          <a:xfrm>
            <a:off x="6007735" y="88265"/>
            <a:ext cx="6063615" cy="3230245"/>
          </a:xfrm>
          <a:prstGeom prst="rect">
            <a:avLst/>
          </a:prstGeom>
          <a:noFill/>
          <a:ln w="28575" cmpd="sng">
            <a:solidFill>
              <a:srgbClr val="C00000"/>
            </a:solidFill>
            <a:prstDash val="sysDot"/>
          </a:ln>
        </p:spPr>
        <p:txBody>
          <a:bodyPr wrap="square" rtlCol="0" anchor="t">
            <a:spAutoFit/>
          </a:bodyPr>
          <a:p>
            <a:pPr algn="ctr"/>
            <a:r>
              <a:rPr lang="zh-CN" altLang="en-US" sz="3200" b="1">
                <a:solidFill>
                  <a:srgbClr val="7030A0"/>
                </a:solidFill>
                <a:latin typeface="楷体" panose="02010609060101010101" pitchFamily="49" charset="-122"/>
                <a:ea typeface="楷体" panose="02010609060101010101" pitchFamily="49" charset="-122"/>
                <a:cs typeface="楷体" panose="02010609060101010101" pitchFamily="49" charset="-122"/>
              </a:rPr>
              <a:t>郡县制最早出现不是在秦朝</a:t>
            </a:r>
            <a:endParaRPr lang="zh-CN" altLang="en-US" sz="3200" b="1">
              <a:solidFill>
                <a:srgbClr val="7030A0"/>
              </a:solidFill>
              <a:latin typeface="楷体" panose="02010609060101010101" pitchFamily="49" charset="-122"/>
              <a:ea typeface="楷体" panose="02010609060101010101" pitchFamily="49" charset="-122"/>
              <a:cs typeface="楷体" panose="02010609060101010101" pitchFamily="49" charset="-122"/>
            </a:endParaRPr>
          </a:p>
          <a:p>
            <a:pPr algn="l"/>
            <a:r>
              <a:rPr lang="zh-CN" altLang="en-US" sz="3200" b="1">
                <a:latin typeface="楷体" panose="02010609060101010101" pitchFamily="49" charset="-122"/>
                <a:ea typeface="楷体" panose="02010609060101010101" pitchFamily="49" charset="-122"/>
                <a:cs typeface="楷体" panose="02010609060101010101" pitchFamily="49" charset="-122"/>
              </a:rPr>
              <a:t>   </a:t>
            </a:r>
            <a:r>
              <a:rPr lang="zh-CN" altLang="en-US" sz="2800" b="1">
                <a:latin typeface="楷体" panose="02010609060101010101" pitchFamily="49" charset="-122"/>
                <a:ea typeface="楷体" panose="02010609060101010101" pitchFamily="49" charset="-122"/>
                <a:cs typeface="楷体" panose="02010609060101010101" pitchFamily="49" charset="-122"/>
              </a:rPr>
              <a:t>早在春秋后期，一些诸侯国在新兼并的地区上已不再进行分封，而是改为设置郡、县，</a:t>
            </a:r>
            <a:r>
              <a:rPr lang="zh-CN" altLang="en-US" sz="2800" b="1" u="sng">
                <a:solidFill>
                  <a:srgbClr val="C00000"/>
                </a:solidFill>
                <a:latin typeface="楷体" panose="02010609060101010101" pitchFamily="49" charset="-122"/>
                <a:ea typeface="楷体" panose="02010609060101010101" pitchFamily="49" charset="-122"/>
                <a:cs typeface="楷体" panose="02010609060101010101" pitchFamily="49" charset="-122"/>
              </a:rPr>
              <a:t>县制起源于春秋时楚国</a:t>
            </a:r>
            <a:r>
              <a:rPr lang="zh-CN" altLang="en-US" sz="2800" b="1">
                <a:latin typeface="楷体" panose="02010609060101010101" pitchFamily="49" charset="-122"/>
                <a:ea typeface="楷体" panose="02010609060101010101" pitchFamily="49" charset="-122"/>
                <a:cs typeface="楷体" panose="02010609060101010101" pitchFamily="49" charset="-122"/>
              </a:rPr>
              <a:t>，</a:t>
            </a:r>
            <a:r>
              <a:rPr lang="zh-CN" altLang="en-US" sz="2800" b="1" u="sng">
                <a:solidFill>
                  <a:srgbClr val="C00000"/>
                </a:solidFill>
                <a:latin typeface="楷体" panose="02010609060101010101" pitchFamily="49" charset="-122"/>
                <a:ea typeface="楷体" panose="02010609060101010101" pitchFamily="49" charset="-122"/>
                <a:cs typeface="楷体" panose="02010609060101010101" pitchFamily="49" charset="-122"/>
              </a:rPr>
              <a:t>郡制起源于秦国</a:t>
            </a:r>
            <a:r>
              <a:rPr lang="zh-CN" altLang="en-US" sz="2800" b="1">
                <a:latin typeface="楷体" panose="02010609060101010101" pitchFamily="49" charset="-122"/>
                <a:ea typeface="楷体" panose="02010609060101010101" pitchFamily="49" charset="-122"/>
                <a:cs typeface="楷体" panose="02010609060101010101" pitchFamily="49" charset="-122"/>
              </a:rPr>
              <a:t>；战国时期，一些诸侯国已广泛实行郡县制；</a:t>
            </a:r>
            <a:r>
              <a:rPr lang="zh-CN" altLang="en-US" sz="2800" b="1" u="sng">
                <a:solidFill>
                  <a:srgbClr val="C00000"/>
                </a:solidFill>
                <a:latin typeface="楷体" panose="02010609060101010101" pitchFamily="49" charset="-122"/>
                <a:ea typeface="楷体" panose="02010609060101010101" pitchFamily="49" charset="-122"/>
                <a:cs typeface="楷体" panose="02010609060101010101" pitchFamily="49" charset="-122"/>
              </a:rPr>
              <a:t>秦统一全国后将郡县制推广到各地</a:t>
            </a:r>
            <a:r>
              <a:rPr lang="zh-CN" altLang="en-US" sz="2800" b="1">
                <a:latin typeface="楷体" panose="02010609060101010101" pitchFamily="49" charset="-122"/>
                <a:ea typeface="楷体" panose="02010609060101010101" pitchFamily="49" charset="-122"/>
                <a:cs typeface="楷体" panose="02010609060101010101" pitchFamily="49" charset="-122"/>
              </a:rPr>
              <a:t>。</a:t>
            </a:r>
            <a:endParaRPr lang="zh-CN" altLang="en-US" sz="2800" b="1">
              <a:latin typeface="楷体" panose="02010609060101010101" pitchFamily="49" charset="-122"/>
              <a:ea typeface="楷体" panose="02010609060101010101" pitchFamily="49" charset="-122"/>
              <a:cs typeface="楷体" panose="02010609060101010101" pitchFamily="49" charset="-122"/>
            </a:endParaRPr>
          </a:p>
        </p:txBody>
      </p:sp>
      <p:grpSp>
        <p:nvGrpSpPr>
          <p:cNvPr id="9" name="组合 8"/>
          <p:cNvGrpSpPr/>
          <p:nvPr/>
        </p:nvGrpSpPr>
        <p:grpSpPr>
          <a:xfrm>
            <a:off x="6278245" y="3652071"/>
            <a:ext cx="5792823" cy="2616271"/>
            <a:chOff x="11025" y="1944"/>
            <a:chExt cx="7363" cy="7129"/>
          </a:xfrm>
        </p:grpSpPr>
        <p:cxnSp>
          <p:nvCxnSpPr>
            <p:cNvPr id="15" name="直接连接符 14"/>
            <p:cNvCxnSpPr/>
            <p:nvPr/>
          </p:nvCxnSpPr>
          <p:spPr>
            <a:xfrm>
              <a:off x="13167" y="6091"/>
              <a:ext cx="1519" cy="0"/>
            </a:xfrm>
            <a:prstGeom prst="line">
              <a:avLst/>
            </a:prstGeom>
            <a:ln>
              <a:solidFill>
                <a:srgbClr val="44546A"/>
              </a:solidFill>
              <a:tailEnd type="arrow"/>
            </a:ln>
          </p:spPr>
          <p:style>
            <a:lnRef idx="1">
              <a:srgbClr val="5B9BD5"/>
            </a:lnRef>
            <a:fillRef idx="0">
              <a:srgbClr val="5B9BD5"/>
            </a:fillRef>
            <a:effectRef idx="0">
              <a:srgbClr val="5B9BD5"/>
            </a:effectRef>
            <a:fontRef idx="minor">
              <a:sysClr val="windowText" lastClr="000000"/>
            </a:fontRef>
          </p:style>
        </p:cxnSp>
        <p:cxnSp>
          <p:nvCxnSpPr>
            <p:cNvPr id="10" name="直接箭头连接符 9"/>
            <p:cNvCxnSpPr/>
            <p:nvPr/>
          </p:nvCxnSpPr>
          <p:spPr>
            <a:xfrm flipH="1">
              <a:off x="15204" y="4576"/>
              <a:ext cx="6" cy="1134"/>
            </a:xfrm>
            <a:prstGeom prst="straightConnector1">
              <a:avLst/>
            </a:prstGeom>
            <a:ln>
              <a:solidFill>
                <a:srgbClr val="44546A"/>
              </a:solidFill>
              <a:tailEnd type="arrow"/>
            </a:ln>
          </p:spPr>
          <p:style>
            <a:lnRef idx="1">
              <a:srgbClr val="5B9BD5"/>
            </a:lnRef>
            <a:fillRef idx="0">
              <a:srgbClr val="5B9BD5"/>
            </a:fillRef>
            <a:effectRef idx="0">
              <a:srgbClr val="5B9BD5"/>
            </a:effectRef>
            <a:fontRef idx="minor">
              <a:sysClr val="windowText" lastClr="000000"/>
            </a:fontRef>
          </p:style>
        </p:cxnSp>
        <p:grpSp>
          <p:nvGrpSpPr>
            <p:cNvPr id="11" name="组合 10"/>
            <p:cNvGrpSpPr/>
            <p:nvPr/>
          </p:nvGrpSpPr>
          <p:grpSpPr>
            <a:xfrm>
              <a:off x="11025" y="1944"/>
              <a:ext cx="2834" cy="7129"/>
              <a:chOff x="10872" y="1161"/>
              <a:chExt cx="2716" cy="6537"/>
            </a:xfrm>
          </p:grpSpPr>
          <p:cxnSp>
            <p:nvCxnSpPr>
              <p:cNvPr id="21" name="直接箭头连接符 20"/>
              <p:cNvCxnSpPr/>
              <p:nvPr/>
            </p:nvCxnSpPr>
            <p:spPr>
              <a:xfrm>
                <a:off x="12122" y="2560"/>
                <a:ext cx="0" cy="4159"/>
              </a:xfrm>
              <a:prstGeom prst="straightConnector1">
                <a:avLst/>
              </a:prstGeom>
              <a:ln>
                <a:solidFill>
                  <a:srgbClr val="44546A"/>
                </a:solidFill>
                <a:tailEnd type="arrow"/>
              </a:ln>
            </p:spPr>
            <p:style>
              <a:lnRef idx="1">
                <a:srgbClr val="5B9BD5"/>
              </a:lnRef>
              <a:fillRef idx="0">
                <a:srgbClr val="5B9BD5"/>
              </a:fillRef>
              <a:effectRef idx="0">
                <a:srgbClr val="5B9BD5"/>
              </a:effectRef>
              <a:fontRef idx="minor">
                <a:sysClr val="windowText" lastClr="000000"/>
              </a:fontRef>
            </p:style>
          </p:cxnSp>
          <p:sp>
            <p:nvSpPr>
              <p:cNvPr id="22" name="文本框 11"/>
              <p:cNvSpPr txBox="1"/>
              <p:nvPr/>
            </p:nvSpPr>
            <p:spPr>
              <a:xfrm>
                <a:off x="11296" y="3019"/>
                <a:ext cx="1630" cy="1458"/>
              </a:xfrm>
              <a:prstGeom prst="rect">
                <a:avLst/>
              </a:prstGeom>
              <a:solidFill>
                <a:srgbClr val="F4ECDE"/>
              </a:solidFill>
              <a:ln>
                <a:solidFill>
                  <a:srgbClr val="44546A"/>
                </a:solidFill>
              </a:ln>
            </p:spPr>
            <p:txBody>
              <a:bodyPr wrap="square" rtlCol="0">
                <a:spAutoFit/>
              </a:bodyPr>
              <a:p>
                <a:pPr algn="ctr"/>
                <a:r>
                  <a:rPr lang="zh-CN" altLang="en-US" sz="3200" b="1" dirty="0">
                    <a:latin typeface="楷体" panose="02010609060101010101" pitchFamily="49" charset="-122"/>
                    <a:ea typeface="楷体" panose="02010609060101010101" pitchFamily="49" charset="-122"/>
                  </a:rPr>
                  <a:t>郡</a:t>
                </a:r>
                <a:endParaRPr lang="zh-CN" altLang="en-US" sz="3200" b="1" dirty="0">
                  <a:latin typeface="楷体" panose="02010609060101010101" pitchFamily="49" charset="-122"/>
                  <a:ea typeface="楷体" panose="02010609060101010101" pitchFamily="49" charset="-122"/>
                </a:endParaRPr>
              </a:p>
            </p:txBody>
          </p:sp>
          <p:sp>
            <p:nvSpPr>
              <p:cNvPr id="23" name="文本框 12"/>
              <p:cNvSpPr txBox="1"/>
              <p:nvPr/>
            </p:nvSpPr>
            <p:spPr>
              <a:xfrm>
                <a:off x="11295" y="4614"/>
                <a:ext cx="1630" cy="1458"/>
              </a:xfrm>
              <a:prstGeom prst="rect">
                <a:avLst/>
              </a:prstGeom>
              <a:solidFill>
                <a:srgbClr val="F4ECDE"/>
              </a:solidFill>
              <a:ln>
                <a:solidFill>
                  <a:srgbClr val="44546A"/>
                </a:solidFill>
              </a:ln>
            </p:spPr>
            <p:txBody>
              <a:bodyPr wrap="square" rtlCol="0">
                <a:spAutoFit/>
              </a:bodyPr>
              <a:p>
                <a:pPr algn="ctr"/>
                <a:r>
                  <a:rPr lang="zh-CN" altLang="en-US" sz="3200" b="1">
                    <a:latin typeface="楷体" panose="02010609060101010101" pitchFamily="49" charset="-122"/>
                    <a:ea typeface="楷体" panose="02010609060101010101" pitchFamily="49" charset="-122"/>
                  </a:rPr>
                  <a:t>县</a:t>
                </a:r>
                <a:endParaRPr lang="zh-CN" altLang="en-US" sz="3200" b="1">
                  <a:latin typeface="楷体" panose="02010609060101010101" pitchFamily="49" charset="-122"/>
                  <a:ea typeface="楷体" panose="02010609060101010101" pitchFamily="49" charset="-122"/>
                </a:endParaRPr>
              </a:p>
            </p:txBody>
          </p:sp>
          <p:sp>
            <p:nvSpPr>
              <p:cNvPr id="24" name="文本框 13"/>
              <p:cNvSpPr txBox="1"/>
              <p:nvPr/>
            </p:nvSpPr>
            <p:spPr>
              <a:xfrm>
                <a:off x="10872" y="6240"/>
                <a:ext cx="2716" cy="1458"/>
              </a:xfrm>
              <a:prstGeom prst="rect">
                <a:avLst/>
              </a:prstGeom>
              <a:solidFill>
                <a:srgbClr val="F4ECDE"/>
              </a:solidFill>
              <a:ln>
                <a:solidFill>
                  <a:srgbClr val="44546A"/>
                </a:solidFill>
              </a:ln>
            </p:spPr>
            <p:txBody>
              <a:bodyPr wrap="square" rtlCol="0">
                <a:spAutoFit/>
              </a:bodyPr>
              <a:p>
                <a:pPr algn="ctr"/>
                <a:r>
                  <a:rPr lang="zh-CN" altLang="en-US" sz="3200" b="1" dirty="0">
                    <a:latin typeface="楷体" panose="02010609060101010101" pitchFamily="49" charset="-122"/>
                    <a:ea typeface="楷体" panose="02010609060101010101" pitchFamily="49" charset="-122"/>
                  </a:rPr>
                  <a:t>乡 里 亭</a:t>
                </a:r>
                <a:endParaRPr lang="zh-CN" altLang="en-US" sz="3200" b="1" dirty="0">
                  <a:latin typeface="楷体" panose="02010609060101010101" pitchFamily="49" charset="-122"/>
                  <a:ea typeface="楷体" panose="02010609060101010101" pitchFamily="49" charset="-122"/>
                </a:endParaRPr>
              </a:p>
            </p:txBody>
          </p:sp>
          <p:sp>
            <p:nvSpPr>
              <p:cNvPr id="20" name="文本框 6"/>
              <p:cNvSpPr txBox="1"/>
              <p:nvPr/>
            </p:nvSpPr>
            <p:spPr>
              <a:xfrm>
                <a:off x="11178" y="1161"/>
                <a:ext cx="1867" cy="1869"/>
              </a:xfrm>
              <a:prstGeom prst="rect">
                <a:avLst/>
              </a:prstGeom>
              <a:noFill/>
              <a:ln>
                <a:solidFill>
                  <a:srgbClr val="772615"/>
                </a:solidFill>
              </a:ln>
            </p:spPr>
            <p:txBody>
              <a:bodyPr wrap="square" rtlCol="0">
                <a:spAutoFit/>
              </a:bodyPr>
              <a:p>
                <a:r>
                  <a:rPr lang="zh-CN" altLang="en-US" sz="4265"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中央</a:t>
                </a:r>
                <a:endParaRPr lang="zh-CN" altLang="en-US" sz="4265"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endParaRPr>
              </a:p>
            </p:txBody>
          </p:sp>
        </p:grpSp>
        <p:cxnSp>
          <p:nvCxnSpPr>
            <p:cNvPr id="12" name="直接连接符 11"/>
            <p:cNvCxnSpPr>
              <a:stCxn id="22" idx="3"/>
              <a:endCxn id="13" idx="1"/>
            </p:cNvCxnSpPr>
            <p:nvPr/>
          </p:nvCxnSpPr>
          <p:spPr>
            <a:xfrm>
              <a:off x="13168" y="4766"/>
              <a:ext cx="1125" cy="7"/>
            </a:xfrm>
            <a:prstGeom prst="line">
              <a:avLst/>
            </a:prstGeom>
            <a:ln>
              <a:solidFill>
                <a:srgbClr val="44546A"/>
              </a:solidFill>
              <a:tailEnd type="none"/>
            </a:ln>
          </p:spPr>
          <p:style>
            <a:lnRef idx="1">
              <a:srgbClr val="5B9BD5"/>
            </a:lnRef>
            <a:fillRef idx="0">
              <a:srgbClr val="5B9BD5"/>
            </a:fillRef>
            <a:effectRef idx="0">
              <a:srgbClr val="5B9BD5"/>
            </a:effectRef>
            <a:fontRef idx="minor">
              <a:sysClr val="windowText" lastClr="000000"/>
            </a:fontRef>
          </p:style>
        </p:cxnSp>
        <p:sp>
          <p:nvSpPr>
            <p:cNvPr id="13" name="文本框 16"/>
            <p:cNvSpPr txBox="1"/>
            <p:nvPr/>
          </p:nvSpPr>
          <p:spPr>
            <a:xfrm>
              <a:off x="14293" y="3977"/>
              <a:ext cx="1701" cy="1590"/>
            </a:xfrm>
            <a:prstGeom prst="rect">
              <a:avLst/>
            </a:prstGeom>
            <a:solidFill>
              <a:srgbClr val="F4ECDE"/>
            </a:solidFill>
            <a:ln>
              <a:solidFill>
                <a:srgbClr val="44546A"/>
              </a:solidFill>
            </a:ln>
          </p:spPr>
          <p:txBody>
            <a:bodyPr wrap="square" rtlCol="0">
              <a:spAutoFit/>
            </a:bodyPr>
            <a:p>
              <a:pPr algn="ctr"/>
              <a:r>
                <a:rPr lang="zh-CN" altLang="en-US" sz="3200" b="1" dirty="0">
                  <a:latin typeface="楷体" panose="02010609060101010101" pitchFamily="49" charset="-122"/>
                  <a:ea typeface="楷体" panose="02010609060101010101" pitchFamily="49" charset="-122"/>
                </a:rPr>
                <a:t>郡守</a:t>
              </a:r>
              <a:endParaRPr lang="zh-CN" altLang="en-US" sz="3200" b="1" dirty="0">
                <a:latin typeface="楷体" panose="02010609060101010101" pitchFamily="49" charset="-122"/>
                <a:ea typeface="楷体" panose="02010609060101010101" pitchFamily="49" charset="-122"/>
              </a:endParaRPr>
            </a:p>
          </p:txBody>
        </p:sp>
        <p:sp>
          <p:nvSpPr>
            <p:cNvPr id="14" name="文本框 17"/>
            <p:cNvSpPr txBox="1"/>
            <p:nvPr/>
          </p:nvSpPr>
          <p:spPr>
            <a:xfrm>
              <a:off x="14425" y="5710"/>
              <a:ext cx="1701" cy="1590"/>
            </a:xfrm>
            <a:prstGeom prst="rect">
              <a:avLst/>
            </a:prstGeom>
            <a:solidFill>
              <a:srgbClr val="F4ECDE"/>
            </a:solidFill>
            <a:ln>
              <a:solidFill>
                <a:srgbClr val="44546A"/>
              </a:solidFill>
            </a:ln>
          </p:spPr>
          <p:txBody>
            <a:bodyPr wrap="square" rtlCol="0">
              <a:spAutoFit/>
            </a:bodyPr>
            <a:p>
              <a:pPr algn="ctr"/>
              <a:r>
                <a:rPr lang="zh-CN" altLang="en-US" sz="3200" b="1" dirty="0">
                  <a:latin typeface="楷体" panose="02010609060101010101" pitchFamily="49" charset="-122"/>
                  <a:ea typeface="楷体" panose="02010609060101010101" pitchFamily="49" charset="-122"/>
                </a:rPr>
                <a:t>县令</a:t>
              </a:r>
              <a:endParaRPr lang="zh-CN" altLang="en-US" sz="3200" b="1" dirty="0">
                <a:latin typeface="楷体" panose="02010609060101010101" pitchFamily="49" charset="-122"/>
                <a:ea typeface="楷体" panose="02010609060101010101" pitchFamily="49" charset="-122"/>
              </a:endParaRPr>
            </a:p>
          </p:txBody>
        </p:sp>
        <p:sp>
          <p:nvSpPr>
            <p:cNvPr id="7" name="文本框 26"/>
            <p:cNvSpPr txBox="1"/>
            <p:nvPr/>
          </p:nvSpPr>
          <p:spPr>
            <a:xfrm>
              <a:off x="16122" y="3971"/>
              <a:ext cx="2266" cy="1367"/>
            </a:xfrm>
            <a:prstGeom prst="rect">
              <a:avLst/>
            </a:prstGeom>
            <a:noFill/>
            <a:ln w="28575">
              <a:noFill/>
            </a:ln>
            <a:extLst>
              <a:ext uri="{909E8E84-426E-40DD-AFC4-6F175D3DCCD1}">
                <a14:hiddenFill xmlns:a14="http://schemas.microsoft.com/office/drawing/2010/main">
                  <a:solidFill>
                    <a:srgbClr val="44546A">
                      <a:alpha val="47000"/>
                    </a:srgbClr>
                  </a:solidFill>
                </a14:hiddenFill>
              </a:ext>
            </a:extLst>
          </p:spPr>
          <p:txBody>
            <a:bodyPr wrap="square" rtlCol="0">
              <a:spAutoFit/>
            </a:bodyPr>
            <a:p>
              <a:r>
                <a:rPr lang="zh-CN" altLang="en-US" sz="2665" b="1" dirty="0">
                  <a:latin typeface="楷体" panose="02010609060101010101" pitchFamily="49" charset="-122"/>
                  <a:ea typeface="楷体" panose="02010609060101010101" pitchFamily="49" charset="-122"/>
                </a:rPr>
                <a:t>直接</a:t>
              </a:r>
              <a:r>
                <a:rPr lang="zh-CN" altLang="en-US" sz="2665" b="1" dirty="0" smtClean="0">
                  <a:latin typeface="楷体" panose="02010609060101010101" pitchFamily="49" charset="-122"/>
                  <a:ea typeface="楷体" panose="02010609060101010101" pitchFamily="49" charset="-122"/>
                </a:rPr>
                <a:t>任命</a:t>
              </a:r>
              <a:endParaRPr lang="zh-CN" altLang="en-US" sz="2665" b="1" dirty="0">
                <a:latin typeface="楷体" panose="02010609060101010101" pitchFamily="49" charset="-122"/>
                <a:ea typeface="楷体" panose="02010609060101010101" pitchFamily="49" charset="-122"/>
              </a:endParaRPr>
            </a:p>
          </p:txBody>
        </p:sp>
      </p:grpSp>
      <p:grpSp>
        <p:nvGrpSpPr>
          <p:cNvPr id="16" name="组合 15"/>
          <p:cNvGrpSpPr/>
          <p:nvPr/>
        </p:nvGrpSpPr>
        <p:grpSpPr>
          <a:xfrm>
            <a:off x="1270" y="3128645"/>
            <a:ext cx="6007100" cy="3599180"/>
            <a:chOff x="280" y="1348"/>
            <a:chExt cx="11268" cy="8432"/>
          </a:xfrm>
        </p:grpSpPr>
        <p:pic>
          <p:nvPicPr>
            <p:cNvPr id="17" name="图片 16"/>
            <p:cNvPicPr>
              <a:picLocks noChangeAspect="1"/>
            </p:cNvPicPr>
            <p:nvPr/>
          </p:nvPicPr>
          <p:blipFill>
            <a:blip r:embed="rId1"/>
            <a:stretch>
              <a:fillRect/>
            </a:stretch>
          </p:blipFill>
          <p:spPr>
            <a:xfrm>
              <a:off x="280" y="1348"/>
              <a:ext cx="11269" cy="8433"/>
            </a:xfrm>
            <a:prstGeom prst="rect">
              <a:avLst/>
            </a:prstGeom>
          </p:spPr>
        </p:pic>
        <p:sp>
          <p:nvSpPr>
            <p:cNvPr id="18" name="椭圆 17"/>
            <p:cNvSpPr/>
            <p:nvPr/>
          </p:nvSpPr>
          <p:spPr>
            <a:xfrm>
              <a:off x="8999" y="4864"/>
              <a:ext cx="1512" cy="1134"/>
            </a:xfrm>
            <a:prstGeom prst="ellipse">
              <a:avLst/>
            </a:prstGeom>
            <a:noFill/>
            <a:ln>
              <a:solidFill>
                <a:srgbClr val="FF0000"/>
              </a:solid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sz="2400"/>
            </a:p>
          </p:txBody>
        </p:sp>
        <p:sp>
          <p:nvSpPr>
            <p:cNvPr id="25" name="椭圆 24"/>
            <p:cNvSpPr/>
            <p:nvPr/>
          </p:nvSpPr>
          <p:spPr>
            <a:xfrm>
              <a:off x="5673" y="7812"/>
              <a:ext cx="1512" cy="1134"/>
            </a:xfrm>
            <a:prstGeom prst="ellipse">
              <a:avLst/>
            </a:prstGeom>
            <a:noFill/>
            <a:ln>
              <a:solidFill>
                <a:srgbClr val="FF0000"/>
              </a:solid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sz="2400"/>
            </a:p>
          </p:txBody>
        </p:sp>
        <p:sp>
          <p:nvSpPr>
            <p:cNvPr id="26" name="椭圆 25"/>
            <p:cNvSpPr/>
            <p:nvPr/>
          </p:nvSpPr>
          <p:spPr>
            <a:xfrm>
              <a:off x="4615" y="1575"/>
              <a:ext cx="1512" cy="1134"/>
            </a:xfrm>
            <a:prstGeom prst="ellipse">
              <a:avLst/>
            </a:prstGeom>
            <a:noFill/>
            <a:ln>
              <a:solidFill>
                <a:srgbClr val="FF0000"/>
              </a:solid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sz="2400"/>
            </a:p>
          </p:txBody>
        </p:sp>
        <p:sp>
          <p:nvSpPr>
            <p:cNvPr id="27" name="椭圆 26"/>
            <p:cNvSpPr/>
            <p:nvPr/>
          </p:nvSpPr>
          <p:spPr>
            <a:xfrm>
              <a:off x="2649" y="7585"/>
              <a:ext cx="2117" cy="1474"/>
            </a:xfrm>
            <a:prstGeom prst="ellipse">
              <a:avLst/>
            </a:prstGeom>
            <a:noFill/>
            <a:ln>
              <a:solidFill>
                <a:srgbClr val="FF0000"/>
              </a:solid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sz="2400"/>
            </a:p>
          </p:txBody>
        </p:sp>
        <p:sp>
          <p:nvSpPr>
            <p:cNvPr id="28" name="椭圆 27"/>
            <p:cNvSpPr/>
            <p:nvPr/>
          </p:nvSpPr>
          <p:spPr>
            <a:xfrm>
              <a:off x="8999" y="6691"/>
              <a:ext cx="1512" cy="1134"/>
            </a:xfrm>
            <a:prstGeom prst="ellipse">
              <a:avLst/>
            </a:prstGeom>
            <a:noFill/>
            <a:ln>
              <a:solidFill>
                <a:srgbClr val="FF0000"/>
              </a:solid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sz="2400"/>
            </a:p>
          </p:txBody>
        </p:sp>
      </p:grpSp>
      <p:sp>
        <p:nvSpPr>
          <p:cNvPr id="30" name="矩形 29"/>
          <p:cNvSpPr/>
          <p:nvPr/>
        </p:nvSpPr>
        <p:spPr>
          <a:xfrm>
            <a:off x="104140" y="1807210"/>
            <a:ext cx="5801360" cy="1322070"/>
          </a:xfrm>
          <a:prstGeom prst="rect">
            <a:avLst/>
          </a:prstGeom>
          <a:solidFill>
            <a:srgbClr val="C00000"/>
          </a:solidFill>
        </p:spPr>
        <p:txBody>
          <a:bodyPr wrap="square">
            <a:spAutoFit/>
          </a:bodyPr>
          <a:p>
            <a:pPr algn="ctr"/>
            <a:r>
              <a:rPr lang="zh-CN" altLang="en-US" sz="3600" b="1" dirty="0">
                <a:solidFill>
                  <a:schemeClr val="bg1"/>
                </a:solidFill>
                <a:latin typeface="楷体" panose="02010609060101010101" pitchFamily="49" charset="-122"/>
                <a:ea typeface="楷体" panose="02010609060101010101" pitchFamily="49" charset="-122"/>
              </a:rPr>
              <a:t>垂直管理，加强</a:t>
            </a:r>
            <a:r>
              <a:rPr lang="zh-CN" altLang="en-US" sz="4400" b="1" dirty="0">
                <a:solidFill>
                  <a:schemeClr val="bg1"/>
                </a:solidFill>
                <a:latin typeface="楷体" panose="02010609060101010101" pitchFamily="49" charset="-122"/>
                <a:ea typeface="楷体" panose="02010609060101010101" pitchFamily="49" charset="-122"/>
              </a:rPr>
              <a:t>中央集权</a:t>
            </a:r>
            <a:endParaRPr lang="en-US" altLang="zh-CN" sz="3600" b="1" dirty="0">
              <a:solidFill>
                <a:schemeClr val="bg1"/>
              </a:solidFill>
              <a:latin typeface="楷体" panose="02010609060101010101" pitchFamily="49" charset="-122"/>
              <a:ea typeface="楷体" panose="02010609060101010101" pitchFamily="49" charset="-122"/>
            </a:endParaRPr>
          </a:p>
          <a:p>
            <a:pPr algn="ctr"/>
            <a:r>
              <a:rPr lang="en-US" altLang="zh-CN" sz="3600" b="1" dirty="0">
                <a:solidFill>
                  <a:schemeClr val="bg1"/>
                </a:solidFill>
                <a:latin typeface="楷体" panose="02010609060101010101" pitchFamily="49" charset="-122"/>
                <a:ea typeface="楷体" panose="02010609060101010101" pitchFamily="49" charset="-122"/>
              </a:rPr>
              <a:t>“</a:t>
            </a:r>
            <a:r>
              <a:rPr lang="zh-CN" altLang="en-US" sz="3600" b="1" dirty="0">
                <a:solidFill>
                  <a:schemeClr val="bg1"/>
                </a:solidFill>
                <a:latin typeface="楷体" panose="02010609060101010101" pitchFamily="49" charset="-122"/>
                <a:ea typeface="楷体" panose="02010609060101010101" pitchFamily="49" charset="-122"/>
              </a:rPr>
              <a:t>贵族政治</a:t>
            </a:r>
            <a:r>
              <a:rPr lang="en-US" altLang="zh-CN" sz="3600" b="1" dirty="0">
                <a:solidFill>
                  <a:schemeClr val="bg1"/>
                </a:solidFill>
                <a:latin typeface="楷体" panose="02010609060101010101" pitchFamily="49" charset="-122"/>
                <a:ea typeface="楷体" panose="02010609060101010101" pitchFamily="49" charset="-122"/>
              </a:rPr>
              <a:t>”</a:t>
            </a:r>
            <a:r>
              <a:rPr lang="zh-CN" altLang="en-US" sz="3600" b="1" dirty="0">
                <a:solidFill>
                  <a:schemeClr val="bg1"/>
                </a:solidFill>
                <a:latin typeface="楷体" panose="02010609060101010101" pitchFamily="49" charset="-122"/>
                <a:ea typeface="楷体" panose="02010609060101010101" pitchFamily="49" charset="-122"/>
              </a:rPr>
              <a:t>到</a:t>
            </a:r>
            <a:r>
              <a:rPr lang="en-US" altLang="zh-CN" sz="3600" b="1" dirty="0">
                <a:solidFill>
                  <a:schemeClr val="bg1"/>
                </a:solidFill>
                <a:latin typeface="楷体" panose="02010609060101010101" pitchFamily="49" charset="-122"/>
                <a:ea typeface="楷体" panose="02010609060101010101" pitchFamily="49" charset="-122"/>
              </a:rPr>
              <a:t>“</a:t>
            </a:r>
            <a:r>
              <a:rPr lang="zh-CN" altLang="en-US" sz="3600" b="1" dirty="0">
                <a:solidFill>
                  <a:schemeClr val="bg1"/>
                </a:solidFill>
                <a:latin typeface="楷体" panose="02010609060101010101" pitchFamily="49" charset="-122"/>
                <a:ea typeface="楷体" panose="02010609060101010101" pitchFamily="49" charset="-122"/>
              </a:rPr>
              <a:t>官僚政治</a:t>
            </a:r>
            <a:r>
              <a:rPr lang="en-US" altLang="zh-CN" sz="3600" b="1" dirty="0">
                <a:solidFill>
                  <a:schemeClr val="bg1"/>
                </a:solidFill>
                <a:latin typeface="楷体" panose="02010609060101010101" pitchFamily="49" charset="-122"/>
                <a:ea typeface="楷体" panose="02010609060101010101" pitchFamily="49" charset="-122"/>
              </a:rPr>
              <a:t>”</a:t>
            </a:r>
            <a:endParaRPr lang="en-US" altLang="zh-CN" sz="3600" b="1" dirty="0">
              <a:solidFill>
                <a:schemeClr val="bg1"/>
              </a:solidFill>
              <a:latin typeface="楷体" panose="02010609060101010101" pitchFamily="49" charset="-122"/>
              <a:ea typeface="楷体" panose="02010609060101010101" pitchFamily="49" charset="-122"/>
            </a:endParaRPr>
          </a:p>
        </p:txBody>
      </p:sp>
      <p:sp>
        <p:nvSpPr>
          <p:cNvPr id="31" name="文本框 26"/>
          <p:cNvSpPr txBox="1"/>
          <p:nvPr/>
        </p:nvSpPr>
        <p:spPr>
          <a:xfrm>
            <a:off x="8884285" y="5734050"/>
            <a:ext cx="3307715" cy="501650"/>
          </a:xfrm>
          <a:prstGeom prst="rect">
            <a:avLst/>
          </a:prstGeom>
          <a:noFill/>
          <a:ln w="28575">
            <a:noFill/>
          </a:ln>
          <a:extLst>
            <a:ext uri="{909E8E84-426E-40DD-AFC4-6F175D3DCCD1}">
              <a14:hiddenFill xmlns:a14="http://schemas.microsoft.com/office/drawing/2010/main">
                <a:solidFill>
                  <a:srgbClr val="44546A">
                    <a:alpha val="47000"/>
                  </a:srgbClr>
                </a:solidFill>
              </a14:hiddenFill>
            </a:ext>
          </a:extLst>
        </p:spPr>
        <p:txBody>
          <a:bodyPr wrap="square" rtlCol="0">
            <a:spAutoFit/>
          </a:bodyPr>
          <a:p>
            <a:r>
              <a:rPr lang="zh-CN" altLang="en-US" sz="2665" b="1" dirty="0">
                <a:latin typeface="楷体" panose="02010609060101010101" pitchFamily="49" charset="-122"/>
                <a:ea typeface="楷体" panose="02010609060101010101" pitchFamily="49" charset="-122"/>
              </a:rPr>
              <a:t>管理群众、</a:t>
            </a:r>
            <a:r>
              <a:rPr lang="zh-CN" altLang="en-US" sz="2665" b="1" dirty="0">
                <a:latin typeface="楷体" panose="02010609060101010101" pitchFamily="49" charset="-122"/>
                <a:ea typeface="楷体" panose="02010609060101010101" pitchFamily="49" charset="-122"/>
              </a:rPr>
              <a:t>维护治安</a:t>
            </a:r>
            <a:endParaRPr lang="zh-CN" altLang="en-US" sz="2665" b="1" dirty="0">
              <a:latin typeface="楷体" panose="02010609060101010101" pitchFamily="49" charset="-122"/>
              <a:ea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blinds(horizontal)">
                                      <p:cBhvr>
                                        <p:cTn id="1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ldLvl="0" animBg="1"/>
      <p:bldP spid="31" grpId="0"/>
      <p:bldP spid="31"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488055" cy="625540"/>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（一）</a:t>
            </a:r>
            <a:r>
              <a:rPr lang="zh-CN" altLang="en-US" sz="2800" b="1" dirty="0">
                <a:solidFill>
                  <a:schemeClr val="bg1"/>
                </a:solidFill>
                <a:latin typeface="微软雅黑" panose="020B0503020204020204" charset="-122"/>
                <a:ea typeface="微软雅黑" panose="020B0503020204020204" charset="-122"/>
                <a:sym typeface="+mn-ea"/>
              </a:rPr>
              <a:t>巩固中央集权</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475615" y="922020"/>
            <a:ext cx="5082540" cy="583565"/>
          </a:xfrm>
          <a:prstGeom prst="rect">
            <a:avLst/>
          </a:prstGeom>
          <a:noFill/>
        </p:spPr>
        <p:txBody>
          <a:bodyPr wrap="none" rtlCol="0">
            <a:spAutoFit/>
          </a:bodyPr>
          <a:p>
            <a:pPr algn="l"/>
            <a:r>
              <a:rPr sz="3200" b="1">
                <a:latin typeface="黑体" panose="02010609060101010101" charset="-122"/>
                <a:ea typeface="黑体" panose="02010609060101010101" charset="-122"/>
                <a:cs typeface="黑体" panose="02010609060101010101" charset="-122"/>
                <a:sym typeface="+mn-ea"/>
              </a:rPr>
              <a:t>分封制和郡县制有何区别？</a:t>
            </a:r>
            <a:endParaRPr sz="3200" b="1">
              <a:latin typeface="黑体" panose="02010609060101010101" charset="-122"/>
              <a:ea typeface="黑体" panose="02010609060101010101" charset="-122"/>
              <a:cs typeface="黑体" panose="02010609060101010101" charset="-122"/>
              <a:sym typeface="+mn-ea"/>
            </a:endParaRPr>
          </a:p>
        </p:txBody>
      </p:sp>
      <p:pic>
        <p:nvPicPr>
          <p:cNvPr id="5122" name="Picture 2"/>
          <p:cNvPicPr>
            <a:picLocks noChangeAspect="1" noChangeArrowheads="1"/>
          </p:cNvPicPr>
          <p:nvPr/>
        </p:nvPicPr>
        <p:blipFill rotWithShape="1">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r="54959"/>
          <a:stretch>
            <a:fillRect/>
          </a:stretch>
        </p:blipFill>
        <p:spPr bwMode="auto">
          <a:xfrm>
            <a:off x="97790" y="1783080"/>
            <a:ext cx="4250690" cy="4726940"/>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p:nvPr/>
        </p:nvGrpSpPr>
        <p:grpSpPr>
          <a:xfrm>
            <a:off x="7981950" y="228786"/>
            <a:ext cx="4013200" cy="2616271"/>
            <a:chOff x="11025" y="1944"/>
            <a:chExt cx="5101" cy="7129"/>
          </a:xfrm>
        </p:grpSpPr>
        <p:cxnSp>
          <p:nvCxnSpPr>
            <p:cNvPr id="29" name="直接连接符 28"/>
            <p:cNvCxnSpPr/>
            <p:nvPr/>
          </p:nvCxnSpPr>
          <p:spPr>
            <a:xfrm>
              <a:off x="13167" y="6091"/>
              <a:ext cx="1519" cy="0"/>
            </a:xfrm>
            <a:prstGeom prst="line">
              <a:avLst/>
            </a:prstGeom>
            <a:ln>
              <a:solidFill>
                <a:srgbClr val="44546A"/>
              </a:solidFill>
              <a:tailEnd type="arrow"/>
            </a:ln>
          </p:spPr>
          <p:style>
            <a:lnRef idx="1">
              <a:srgbClr val="5B9BD5"/>
            </a:lnRef>
            <a:fillRef idx="0">
              <a:srgbClr val="5B9BD5"/>
            </a:fillRef>
            <a:effectRef idx="0">
              <a:srgbClr val="5B9BD5"/>
            </a:effectRef>
            <a:fontRef idx="minor">
              <a:sysClr val="windowText" lastClr="000000"/>
            </a:fontRef>
          </p:style>
        </p:cxnSp>
        <p:cxnSp>
          <p:nvCxnSpPr>
            <p:cNvPr id="32" name="直接箭头连接符 31"/>
            <p:cNvCxnSpPr/>
            <p:nvPr/>
          </p:nvCxnSpPr>
          <p:spPr>
            <a:xfrm flipH="1">
              <a:off x="15204" y="4576"/>
              <a:ext cx="6" cy="1134"/>
            </a:xfrm>
            <a:prstGeom prst="straightConnector1">
              <a:avLst/>
            </a:prstGeom>
            <a:ln>
              <a:solidFill>
                <a:srgbClr val="44546A"/>
              </a:solidFill>
              <a:tailEnd type="arrow"/>
            </a:ln>
          </p:spPr>
          <p:style>
            <a:lnRef idx="1">
              <a:srgbClr val="5B9BD5"/>
            </a:lnRef>
            <a:fillRef idx="0">
              <a:srgbClr val="5B9BD5"/>
            </a:fillRef>
            <a:effectRef idx="0">
              <a:srgbClr val="5B9BD5"/>
            </a:effectRef>
            <a:fontRef idx="minor">
              <a:sysClr val="windowText" lastClr="000000"/>
            </a:fontRef>
          </p:style>
        </p:cxnSp>
        <p:grpSp>
          <p:nvGrpSpPr>
            <p:cNvPr id="33" name="组合 32"/>
            <p:cNvGrpSpPr/>
            <p:nvPr/>
          </p:nvGrpSpPr>
          <p:grpSpPr>
            <a:xfrm>
              <a:off x="11025" y="1944"/>
              <a:ext cx="2834" cy="7129"/>
              <a:chOff x="10872" y="1161"/>
              <a:chExt cx="2716" cy="6537"/>
            </a:xfrm>
          </p:grpSpPr>
          <p:cxnSp>
            <p:nvCxnSpPr>
              <p:cNvPr id="34" name="直接箭头连接符 33"/>
              <p:cNvCxnSpPr/>
              <p:nvPr/>
            </p:nvCxnSpPr>
            <p:spPr>
              <a:xfrm>
                <a:off x="12122" y="2560"/>
                <a:ext cx="0" cy="4159"/>
              </a:xfrm>
              <a:prstGeom prst="straightConnector1">
                <a:avLst/>
              </a:prstGeom>
              <a:ln>
                <a:solidFill>
                  <a:srgbClr val="44546A"/>
                </a:solidFill>
                <a:tailEnd type="arrow"/>
              </a:ln>
            </p:spPr>
            <p:style>
              <a:lnRef idx="1">
                <a:srgbClr val="5B9BD5"/>
              </a:lnRef>
              <a:fillRef idx="0">
                <a:srgbClr val="5B9BD5"/>
              </a:fillRef>
              <a:effectRef idx="0">
                <a:srgbClr val="5B9BD5"/>
              </a:effectRef>
              <a:fontRef idx="minor">
                <a:sysClr val="windowText" lastClr="000000"/>
              </a:fontRef>
            </p:style>
          </p:cxnSp>
          <p:sp>
            <p:nvSpPr>
              <p:cNvPr id="35" name="文本框 11"/>
              <p:cNvSpPr txBox="1"/>
              <p:nvPr/>
            </p:nvSpPr>
            <p:spPr>
              <a:xfrm>
                <a:off x="11296" y="3019"/>
                <a:ext cx="1630" cy="1458"/>
              </a:xfrm>
              <a:prstGeom prst="rect">
                <a:avLst/>
              </a:prstGeom>
              <a:solidFill>
                <a:srgbClr val="F4ECDE"/>
              </a:solidFill>
              <a:ln>
                <a:solidFill>
                  <a:srgbClr val="44546A"/>
                </a:solidFill>
              </a:ln>
            </p:spPr>
            <p:txBody>
              <a:bodyPr wrap="square" rtlCol="0">
                <a:spAutoFit/>
              </a:bodyPr>
              <a:p>
                <a:pPr algn="ctr"/>
                <a:r>
                  <a:rPr lang="zh-CN" altLang="en-US" sz="3200" b="1" dirty="0">
                    <a:latin typeface="楷体" panose="02010609060101010101" pitchFamily="49" charset="-122"/>
                    <a:ea typeface="楷体" panose="02010609060101010101" pitchFamily="49" charset="-122"/>
                  </a:rPr>
                  <a:t>郡</a:t>
                </a:r>
                <a:endParaRPr lang="zh-CN" altLang="en-US" sz="3200" b="1" dirty="0">
                  <a:latin typeface="楷体" panose="02010609060101010101" pitchFamily="49" charset="-122"/>
                  <a:ea typeface="楷体" panose="02010609060101010101" pitchFamily="49" charset="-122"/>
                </a:endParaRPr>
              </a:p>
            </p:txBody>
          </p:sp>
          <p:sp>
            <p:nvSpPr>
              <p:cNvPr id="36" name="文本框 12"/>
              <p:cNvSpPr txBox="1"/>
              <p:nvPr/>
            </p:nvSpPr>
            <p:spPr>
              <a:xfrm>
                <a:off x="11295" y="4614"/>
                <a:ext cx="1630" cy="1458"/>
              </a:xfrm>
              <a:prstGeom prst="rect">
                <a:avLst/>
              </a:prstGeom>
              <a:solidFill>
                <a:srgbClr val="F4ECDE"/>
              </a:solidFill>
              <a:ln>
                <a:solidFill>
                  <a:srgbClr val="44546A"/>
                </a:solidFill>
              </a:ln>
            </p:spPr>
            <p:txBody>
              <a:bodyPr wrap="square" rtlCol="0">
                <a:spAutoFit/>
              </a:bodyPr>
              <a:p>
                <a:pPr algn="ctr"/>
                <a:r>
                  <a:rPr lang="zh-CN" altLang="en-US" sz="3200" b="1">
                    <a:latin typeface="楷体" panose="02010609060101010101" pitchFamily="49" charset="-122"/>
                    <a:ea typeface="楷体" panose="02010609060101010101" pitchFamily="49" charset="-122"/>
                  </a:rPr>
                  <a:t>县</a:t>
                </a:r>
                <a:endParaRPr lang="zh-CN" altLang="en-US" sz="3200" b="1">
                  <a:latin typeface="楷体" panose="02010609060101010101" pitchFamily="49" charset="-122"/>
                  <a:ea typeface="楷体" panose="02010609060101010101" pitchFamily="49" charset="-122"/>
                </a:endParaRPr>
              </a:p>
            </p:txBody>
          </p:sp>
          <p:sp>
            <p:nvSpPr>
              <p:cNvPr id="37" name="文本框 13"/>
              <p:cNvSpPr txBox="1"/>
              <p:nvPr/>
            </p:nvSpPr>
            <p:spPr>
              <a:xfrm>
                <a:off x="10872" y="6240"/>
                <a:ext cx="2716" cy="1458"/>
              </a:xfrm>
              <a:prstGeom prst="rect">
                <a:avLst/>
              </a:prstGeom>
              <a:solidFill>
                <a:srgbClr val="F4ECDE"/>
              </a:solidFill>
              <a:ln>
                <a:solidFill>
                  <a:srgbClr val="44546A"/>
                </a:solidFill>
              </a:ln>
            </p:spPr>
            <p:txBody>
              <a:bodyPr wrap="square" rtlCol="0">
                <a:spAutoFit/>
              </a:bodyPr>
              <a:p>
                <a:pPr algn="ctr"/>
                <a:r>
                  <a:rPr lang="zh-CN" altLang="en-US" sz="3200" b="1" dirty="0">
                    <a:latin typeface="楷体" panose="02010609060101010101" pitchFamily="49" charset="-122"/>
                    <a:ea typeface="楷体" panose="02010609060101010101" pitchFamily="49" charset="-122"/>
                  </a:rPr>
                  <a:t>乡 里 亭</a:t>
                </a:r>
                <a:endParaRPr lang="zh-CN" altLang="en-US" sz="3200" b="1" dirty="0">
                  <a:latin typeface="楷体" panose="02010609060101010101" pitchFamily="49" charset="-122"/>
                  <a:ea typeface="楷体" panose="02010609060101010101" pitchFamily="49" charset="-122"/>
                </a:endParaRPr>
              </a:p>
            </p:txBody>
          </p:sp>
          <p:sp>
            <p:nvSpPr>
              <p:cNvPr id="38" name="文本框 6"/>
              <p:cNvSpPr txBox="1"/>
              <p:nvPr/>
            </p:nvSpPr>
            <p:spPr>
              <a:xfrm>
                <a:off x="11178" y="1161"/>
                <a:ext cx="1867" cy="1869"/>
              </a:xfrm>
              <a:prstGeom prst="rect">
                <a:avLst/>
              </a:prstGeom>
              <a:noFill/>
              <a:ln>
                <a:solidFill>
                  <a:srgbClr val="772615"/>
                </a:solidFill>
              </a:ln>
            </p:spPr>
            <p:txBody>
              <a:bodyPr wrap="square" rtlCol="0">
                <a:spAutoFit/>
              </a:bodyPr>
              <a:p>
                <a:r>
                  <a:rPr lang="zh-CN" altLang="en-US" sz="4265"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中央</a:t>
                </a:r>
                <a:endParaRPr lang="zh-CN" altLang="en-US" sz="4265"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endParaRPr>
              </a:p>
            </p:txBody>
          </p:sp>
        </p:grpSp>
        <p:cxnSp>
          <p:nvCxnSpPr>
            <p:cNvPr id="39" name="直接连接符 38"/>
            <p:cNvCxnSpPr>
              <a:stCxn id="35" idx="3"/>
              <a:endCxn id="40" idx="1"/>
            </p:cNvCxnSpPr>
            <p:nvPr/>
          </p:nvCxnSpPr>
          <p:spPr>
            <a:xfrm>
              <a:off x="13168" y="4766"/>
              <a:ext cx="1125" cy="7"/>
            </a:xfrm>
            <a:prstGeom prst="line">
              <a:avLst/>
            </a:prstGeom>
            <a:ln>
              <a:solidFill>
                <a:srgbClr val="44546A"/>
              </a:solidFill>
              <a:tailEnd type="none"/>
            </a:ln>
          </p:spPr>
          <p:style>
            <a:lnRef idx="1">
              <a:srgbClr val="5B9BD5"/>
            </a:lnRef>
            <a:fillRef idx="0">
              <a:srgbClr val="5B9BD5"/>
            </a:fillRef>
            <a:effectRef idx="0">
              <a:srgbClr val="5B9BD5"/>
            </a:effectRef>
            <a:fontRef idx="minor">
              <a:sysClr val="windowText" lastClr="000000"/>
            </a:fontRef>
          </p:style>
        </p:cxnSp>
        <p:sp>
          <p:nvSpPr>
            <p:cNvPr id="40" name="文本框 16"/>
            <p:cNvSpPr txBox="1"/>
            <p:nvPr/>
          </p:nvSpPr>
          <p:spPr>
            <a:xfrm>
              <a:off x="14293" y="3977"/>
              <a:ext cx="1701" cy="1590"/>
            </a:xfrm>
            <a:prstGeom prst="rect">
              <a:avLst/>
            </a:prstGeom>
            <a:solidFill>
              <a:srgbClr val="F4ECDE"/>
            </a:solidFill>
            <a:ln>
              <a:solidFill>
                <a:srgbClr val="44546A"/>
              </a:solidFill>
            </a:ln>
          </p:spPr>
          <p:txBody>
            <a:bodyPr wrap="square" rtlCol="0">
              <a:spAutoFit/>
            </a:bodyPr>
            <a:p>
              <a:pPr algn="ctr"/>
              <a:r>
                <a:rPr lang="zh-CN" altLang="en-US" sz="3200" b="1" dirty="0">
                  <a:latin typeface="楷体" panose="02010609060101010101" pitchFamily="49" charset="-122"/>
                  <a:ea typeface="楷体" panose="02010609060101010101" pitchFamily="49" charset="-122"/>
                </a:rPr>
                <a:t>郡守</a:t>
              </a:r>
              <a:endParaRPr lang="zh-CN" altLang="en-US" sz="3200" b="1" dirty="0">
                <a:latin typeface="楷体" panose="02010609060101010101" pitchFamily="49" charset="-122"/>
                <a:ea typeface="楷体" panose="02010609060101010101" pitchFamily="49" charset="-122"/>
              </a:endParaRPr>
            </a:p>
          </p:txBody>
        </p:sp>
        <p:sp>
          <p:nvSpPr>
            <p:cNvPr id="41" name="文本框 17"/>
            <p:cNvSpPr txBox="1"/>
            <p:nvPr/>
          </p:nvSpPr>
          <p:spPr>
            <a:xfrm>
              <a:off x="14425" y="5710"/>
              <a:ext cx="1701" cy="1590"/>
            </a:xfrm>
            <a:prstGeom prst="rect">
              <a:avLst/>
            </a:prstGeom>
            <a:solidFill>
              <a:srgbClr val="F4ECDE"/>
            </a:solidFill>
            <a:ln>
              <a:solidFill>
                <a:srgbClr val="44546A"/>
              </a:solidFill>
            </a:ln>
          </p:spPr>
          <p:txBody>
            <a:bodyPr wrap="square" rtlCol="0">
              <a:spAutoFit/>
            </a:bodyPr>
            <a:p>
              <a:pPr algn="ctr"/>
              <a:r>
                <a:rPr lang="zh-CN" altLang="en-US" sz="3200" b="1" dirty="0">
                  <a:latin typeface="楷体" panose="02010609060101010101" pitchFamily="49" charset="-122"/>
                  <a:ea typeface="楷体" panose="02010609060101010101" pitchFamily="49" charset="-122"/>
                </a:rPr>
                <a:t>县令</a:t>
              </a:r>
              <a:endParaRPr lang="zh-CN" altLang="en-US" sz="3200" b="1" dirty="0">
                <a:latin typeface="楷体" panose="02010609060101010101" pitchFamily="49" charset="-122"/>
                <a:ea typeface="楷体" panose="02010609060101010101" pitchFamily="49" charset="-122"/>
              </a:endParaRPr>
            </a:p>
          </p:txBody>
        </p:sp>
      </p:grpSp>
      <p:sp>
        <p:nvSpPr>
          <p:cNvPr id="43" name="文本框 42"/>
          <p:cNvSpPr txBox="1"/>
          <p:nvPr/>
        </p:nvSpPr>
        <p:spPr>
          <a:xfrm>
            <a:off x="4458575" y="2564608"/>
            <a:ext cx="1603913" cy="3969385"/>
          </a:xfrm>
          <a:prstGeom prst="rect">
            <a:avLst/>
          </a:prstGeom>
          <a:noFill/>
          <a:ln>
            <a:solidFill>
              <a:srgbClr val="C00000"/>
            </a:solidFill>
          </a:ln>
        </p:spPr>
        <p:txBody>
          <a:bodyPr wrap="square" rtlCol="0">
            <a:spAutoFit/>
          </a:bodyPr>
          <a:p>
            <a:pPr>
              <a:lnSpc>
                <a:spcPct val="150000"/>
              </a:lnSpc>
            </a:pPr>
            <a:r>
              <a:rPr lang="zh-CN" altLang="en-US" sz="2400" dirty="0">
                <a:latin typeface="华文中宋" panose="02010600040101010101" pitchFamily="2" charset="-122"/>
                <a:ea typeface="华文中宋" panose="02010600040101010101" pitchFamily="2" charset="-122"/>
              </a:rPr>
              <a:t>官员身份</a:t>
            </a:r>
            <a:endParaRPr lang="en-US" altLang="zh-CN" sz="2400" dirty="0">
              <a:latin typeface="华文中宋" panose="02010600040101010101" pitchFamily="2" charset="-122"/>
              <a:ea typeface="华文中宋" panose="02010600040101010101" pitchFamily="2" charset="-122"/>
            </a:endParaRPr>
          </a:p>
          <a:p>
            <a:pPr>
              <a:lnSpc>
                <a:spcPct val="150000"/>
              </a:lnSpc>
            </a:pPr>
            <a:r>
              <a:rPr lang="zh-CN" altLang="en-US" sz="2400" dirty="0">
                <a:latin typeface="华文中宋" panose="02010600040101010101" pitchFamily="2" charset="-122"/>
                <a:ea typeface="华文中宋" panose="02010600040101010101" pitchFamily="2" charset="-122"/>
              </a:rPr>
              <a:t>选官标准</a:t>
            </a:r>
            <a:endParaRPr lang="en-US" altLang="zh-CN" sz="2400" dirty="0">
              <a:latin typeface="华文中宋" panose="02010600040101010101" pitchFamily="2" charset="-122"/>
              <a:ea typeface="华文中宋" panose="02010600040101010101" pitchFamily="2" charset="-122"/>
            </a:endParaRPr>
          </a:p>
          <a:p>
            <a:pPr>
              <a:lnSpc>
                <a:spcPct val="150000"/>
              </a:lnSpc>
            </a:pPr>
            <a:r>
              <a:rPr lang="zh-CN" altLang="en-US" sz="2400" dirty="0">
                <a:latin typeface="华文中宋" panose="02010600040101010101" pitchFamily="2" charset="-122"/>
                <a:ea typeface="华文中宋" panose="02010600040101010101" pitchFamily="2" charset="-122"/>
              </a:rPr>
              <a:t>产生方式</a:t>
            </a:r>
            <a:endParaRPr lang="en-US" altLang="zh-CN" sz="2400" dirty="0">
              <a:latin typeface="华文中宋" panose="02010600040101010101" pitchFamily="2" charset="-122"/>
              <a:ea typeface="华文中宋" panose="02010600040101010101" pitchFamily="2" charset="-122"/>
            </a:endParaRPr>
          </a:p>
          <a:p>
            <a:pPr>
              <a:lnSpc>
                <a:spcPct val="150000"/>
              </a:lnSpc>
            </a:pPr>
            <a:r>
              <a:rPr lang="zh-CN" altLang="en-US" sz="2400" dirty="0">
                <a:latin typeface="华文中宋" panose="02010600040101010101" pitchFamily="2" charset="-122"/>
                <a:ea typeface="华文中宋" panose="02010600040101010101" pitchFamily="2" charset="-122"/>
              </a:rPr>
              <a:t>任职时间</a:t>
            </a:r>
            <a:endParaRPr lang="en-US" altLang="zh-CN" sz="2400" dirty="0">
              <a:latin typeface="华文中宋" panose="02010600040101010101" pitchFamily="2" charset="-122"/>
              <a:ea typeface="华文中宋" panose="02010600040101010101" pitchFamily="2" charset="-122"/>
            </a:endParaRPr>
          </a:p>
          <a:p>
            <a:pPr>
              <a:lnSpc>
                <a:spcPct val="150000"/>
              </a:lnSpc>
            </a:pPr>
            <a:r>
              <a:rPr lang="zh-CN" altLang="en-US" sz="2400" dirty="0">
                <a:latin typeface="华文中宋" panose="02010600040101010101" pitchFamily="2" charset="-122"/>
                <a:ea typeface="华文中宋" panose="02010600040101010101" pitchFamily="2" charset="-122"/>
              </a:rPr>
              <a:t>经济来源</a:t>
            </a:r>
            <a:endParaRPr lang="en-US" altLang="zh-CN" sz="2400" dirty="0">
              <a:latin typeface="华文中宋" panose="02010600040101010101" pitchFamily="2" charset="-122"/>
              <a:ea typeface="华文中宋" panose="02010600040101010101" pitchFamily="2" charset="-122"/>
            </a:endParaRPr>
          </a:p>
          <a:p>
            <a:pPr>
              <a:lnSpc>
                <a:spcPct val="150000"/>
              </a:lnSpc>
            </a:pPr>
            <a:r>
              <a:rPr lang="zh-CN" altLang="en-US" sz="2400" dirty="0">
                <a:latin typeface="华文中宋" panose="02010600040101010101" pitchFamily="2" charset="-122"/>
                <a:ea typeface="华文中宋" panose="02010600040101010101" pitchFamily="2" charset="-122"/>
              </a:rPr>
              <a:t>管理程度</a:t>
            </a:r>
            <a:endParaRPr lang="en-US" altLang="zh-CN" sz="2400" dirty="0">
              <a:latin typeface="华文中宋" panose="02010600040101010101" pitchFamily="2" charset="-122"/>
              <a:ea typeface="华文中宋" panose="02010600040101010101" pitchFamily="2" charset="-122"/>
            </a:endParaRPr>
          </a:p>
          <a:p>
            <a:pPr>
              <a:lnSpc>
                <a:spcPct val="150000"/>
              </a:lnSpc>
            </a:pPr>
            <a:r>
              <a:rPr lang="zh-CN" altLang="en-US" sz="2400" dirty="0">
                <a:latin typeface="华文中宋" panose="02010600040101010101" pitchFamily="2" charset="-122"/>
                <a:ea typeface="华文中宋" panose="02010600040101010101" pitchFamily="2" charset="-122"/>
              </a:rPr>
              <a:t>集权程度</a:t>
            </a:r>
            <a:endParaRPr lang="zh-CN" altLang="en-US" sz="2400" dirty="0">
              <a:latin typeface="华文中宋" panose="02010600040101010101" pitchFamily="2" charset="-122"/>
              <a:ea typeface="华文中宋" panose="02010600040101010101" pitchFamily="2" charset="-122"/>
            </a:endParaRPr>
          </a:p>
        </p:txBody>
      </p:sp>
      <p:sp>
        <p:nvSpPr>
          <p:cNvPr id="44" name="文本框 43"/>
          <p:cNvSpPr txBox="1"/>
          <p:nvPr/>
        </p:nvSpPr>
        <p:spPr>
          <a:xfrm>
            <a:off x="6017907" y="2564608"/>
            <a:ext cx="1899134" cy="3969385"/>
          </a:xfrm>
          <a:prstGeom prst="rect">
            <a:avLst/>
          </a:prstGeom>
          <a:noFill/>
        </p:spPr>
        <p:txBody>
          <a:bodyPr wrap="square" rtlCol="0">
            <a:spAutoFit/>
          </a:bodyPr>
          <a:p>
            <a:pPr>
              <a:lnSpc>
                <a:spcPct val="150000"/>
              </a:lnSpc>
            </a:pPr>
            <a:r>
              <a:rPr lang="zh-CN" altLang="en-US" sz="2400" dirty="0">
                <a:solidFill>
                  <a:srgbClr val="C00000"/>
                </a:solidFill>
                <a:latin typeface="华文中宋" panose="02010600040101010101" pitchFamily="2" charset="-122"/>
                <a:ea typeface="华文中宋" panose="02010600040101010101" pitchFamily="2" charset="-122"/>
              </a:rPr>
              <a:t>贵族</a:t>
            </a:r>
            <a:r>
              <a:rPr lang="en-US" altLang="zh-CN" sz="2400" dirty="0">
                <a:solidFill>
                  <a:srgbClr val="C00000"/>
                </a:solidFill>
                <a:latin typeface="华文中宋" panose="02010600040101010101" pitchFamily="2" charset="-122"/>
                <a:ea typeface="华文中宋" panose="02010600040101010101" pitchFamily="2" charset="-122"/>
              </a:rPr>
              <a:t>—</a:t>
            </a:r>
            <a:r>
              <a:rPr lang="zh-CN" altLang="en-US" sz="2400" dirty="0">
                <a:solidFill>
                  <a:srgbClr val="C00000"/>
                </a:solidFill>
                <a:latin typeface="华文中宋" panose="02010600040101010101" pitchFamily="2" charset="-122"/>
                <a:ea typeface="华文中宋" panose="02010600040101010101" pitchFamily="2" charset="-122"/>
              </a:rPr>
              <a:t>官僚</a:t>
            </a:r>
            <a:endParaRPr lang="en-US" altLang="zh-CN" sz="2400" dirty="0">
              <a:solidFill>
                <a:srgbClr val="C00000"/>
              </a:solidFill>
              <a:latin typeface="华文中宋" panose="02010600040101010101" pitchFamily="2" charset="-122"/>
              <a:ea typeface="华文中宋" panose="02010600040101010101" pitchFamily="2" charset="-122"/>
            </a:endParaRPr>
          </a:p>
          <a:p>
            <a:pPr>
              <a:lnSpc>
                <a:spcPct val="150000"/>
              </a:lnSpc>
            </a:pPr>
            <a:r>
              <a:rPr lang="zh-CN" altLang="en-US" sz="2400" dirty="0">
                <a:solidFill>
                  <a:srgbClr val="C00000"/>
                </a:solidFill>
                <a:latin typeface="华文中宋" panose="02010600040101010101" pitchFamily="2" charset="-122"/>
                <a:ea typeface="华文中宋" panose="02010600040101010101" pitchFamily="2" charset="-122"/>
              </a:rPr>
              <a:t>血缘</a:t>
            </a:r>
            <a:r>
              <a:rPr lang="en-US" altLang="zh-CN" sz="2400" dirty="0">
                <a:solidFill>
                  <a:srgbClr val="C00000"/>
                </a:solidFill>
                <a:latin typeface="华文中宋" panose="02010600040101010101" pitchFamily="2" charset="-122"/>
                <a:ea typeface="华文中宋" panose="02010600040101010101" pitchFamily="2" charset="-122"/>
              </a:rPr>
              <a:t>—</a:t>
            </a:r>
            <a:r>
              <a:rPr lang="zh-CN" altLang="en-US" sz="2400" dirty="0">
                <a:solidFill>
                  <a:srgbClr val="C00000"/>
                </a:solidFill>
                <a:latin typeface="华文中宋" panose="02010600040101010101" pitchFamily="2" charset="-122"/>
                <a:ea typeface="华文中宋" panose="02010600040101010101" pitchFamily="2" charset="-122"/>
              </a:rPr>
              <a:t>才能</a:t>
            </a:r>
            <a:endParaRPr lang="en-US" altLang="zh-CN" sz="2400" dirty="0">
              <a:solidFill>
                <a:srgbClr val="C00000"/>
              </a:solidFill>
              <a:latin typeface="华文中宋" panose="02010600040101010101" pitchFamily="2" charset="-122"/>
              <a:ea typeface="华文中宋" panose="02010600040101010101" pitchFamily="2" charset="-122"/>
            </a:endParaRPr>
          </a:p>
          <a:p>
            <a:pPr>
              <a:lnSpc>
                <a:spcPct val="150000"/>
              </a:lnSpc>
            </a:pPr>
            <a:r>
              <a:rPr lang="zh-CN" altLang="en-US" sz="2400" dirty="0">
                <a:solidFill>
                  <a:srgbClr val="C00000"/>
                </a:solidFill>
                <a:latin typeface="华文中宋" panose="02010600040101010101" pitchFamily="2" charset="-122"/>
                <a:ea typeface="华文中宋" panose="02010600040101010101" pitchFamily="2" charset="-122"/>
              </a:rPr>
              <a:t>世袭</a:t>
            </a:r>
            <a:r>
              <a:rPr lang="en-US" altLang="zh-CN" sz="2400" dirty="0">
                <a:solidFill>
                  <a:srgbClr val="C00000"/>
                </a:solidFill>
                <a:latin typeface="华文中宋" panose="02010600040101010101" pitchFamily="2" charset="-122"/>
                <a:ea typeface="华文中宋" panose="02010600040101010101" pitchFamily="2" charset="-122"/>
              </a:rPr>
              <a:t>—</a:t>
            </a:r>
            <a:r>
              <a:rPr lang="zh-CN" altLang="en-US" sz="2400" dirty="0">
                <a:solidFill>
                  <a:srgbClr val="C00000"/>
                </a:solidFill>
                <a:latin typeface="华文中宋" panose="02010600040101010101" pitchFamily="2" charset="-122"/>
                <a:ea typeface="华文中宋" panose="02010600040101010101" pitchFamily="2" charset="-122"/>
              </a:rPr>
              <a:t>任命</a:t>
            </a:r>
            <a:endParaRPr lang="en-US" altLang="zh-CN" sz="2400" dirty="0">
              <a:solidFill>
                <a:srgbClr val="C00000"/>
              </a:solidFill>
              <a:latin typeface="华文中宋" panose="02010600040101010101" pitchFamily="2" charset="-122"/>
              <a:ea typeface="华文中宋" panose="02010600040101010101" pitchFamily="2" charset="-122"/>
            </a:endParaRPr>
          </a:p>
          <a:p>
            <a:pPr>
              <a:lnSpc>
                <a:spcPct val="150000"/>
              </a:lnSpc>
            </a:pPr>
            <a:r>
              <a:rPr lang="zh-CN" altLang="en-US" sz="2400" dirty="0">
                <a:solidFill>
                  <a:srgbClr val="C00000"/>
                </a:solidFill>
                <a:latin typeface="华文中宋" panose="02010600040101010101" pitchFamily="2" charset="-122"/>
                <a:ea typeface="华文中宋" panose="02010600040101010101" pitchFamily="2" charset="-122"/>
              </a:rPr>
              <a:t>终身</a:t>
            </a:r>
            <a:r>
              <a:rPr lang="en-US" altLang="zh-CN" sz="2400" dirty="0">
                <a:solidFill>
                  <a:srgbClr val="C00000"/>
                </a:solidFill>
                <a:latin typeface="华文中宋" panose="02010600040101010101" pitchFamily="2" charset="-122"/>
                <a:ea typeface="华文中宋" panose="02010600040101010101" pitchFamily="2" charset="-122"/>
              </a:rPr>
              <a:t>—</a:t>
            </a:r>
            <a:r>
              <a:rPr lang="zh-CN" altLang="en-US" sz="2400" dirty="0">
                <a:solidFill>
                  <a:srgbClr val="C00000"/>
                </a:solidFill>
                <a:latin typeface="华文中宋" panose="02010600040101010101" pitchFamily="2" charset="-122"/>
                <a:ea typeface="华文中宋" panose="02010600040101010101" pitchFamily="2" charset="-122"/>
              </a:rPr>
              <a:t>任期</a:t>
            </a:r>
            <a:endParaRPr lang="en-US" altLang="zh-CN" sz="2400" dirty="0">
              <a:solidFill>
                <a:srgbClr val="C00000"/>
              </a:solidFill>
              <a:latin typeface="华文中宋" panose="02010600040101010101" pitchFamily="2" charset="-122"/>
              <a:ea typeface="华文中宋" panose="02010600040101010101" pitchFamily="2" charset="-122"/>
            </a:endParaRPr>
          </a:p>
          <a:p>
            <a:pPr>
              <a:lnSpc>
                <a:spcPct val="150000"/>
              </a:lnSpc>
            </a:pPr>
            <a:r>
              <a:rPr lang="zh-CN" altLang="en-US" sz="2400" dirty="0">
                <a:solidFill>
                  <a:srgbClr val="C00000"/>
                </a:solidFill>
                <a:latin typeface="华文中宋" panose="02010600040101010101" pitchFamily="2" charset="-122"/>
                <a:ea typeface="华文中宋" panose="02010600040101010101" pitchFamily="2" charset="-122"/>
              </a:rPr>
              <a:t>采邑</a:t>
            </a:r>
            <a:r>
              <a:rPr lang="en-US" altLang="zh-CN" sz="2400" dirty="0">
                <a:solidFill>
                  <a:srgbClr val="C00000"/>
                </a:solidFill>
                <a:latin typeface="华文中宋" panose="02010600040101010101" pitchFamily="2" charset="-122"/>
                <a:ea typeface="华文中宋" panose="02010600040101010101" pitchFamily="2" charset="-122"/>
              </a:rPr>
              <a:t>—</a:t>
            </a:r>
            <a:r>
              <a:rPr lang="zh-CN" altLang="en-US" sz="2400" dirty="0">
                <a:solidFill>
                  <a:srgbClr val="C00000"/>
                </a:solidFill>
                <a:latin typeface="华文中宋" panose="02010600040101010101" pitchFamily="2" charset="-122"/>
                <a:ea typeface="华文中宋" panose="02010600040101010101" pitchFamily="2" charset="-122"/>
              </a:rPr>
              <a:t>俸禄</a:t>
            </a:r>
            <a:endParaRPr lang="en-US" altLang="zh-CN" sz="2400" dirty="0">
              <a:solidFill>
                <a:srgbClr val="C00000"/>
              </a:solidFill>
              <a:latin typeface="华文中宋" panose="02010600040101010101" pitchFamily="2" charset="-122"/>
              <a:ea typeface="华文中宋" panose="02010600040101010101" pitchFamily="2" charset="-122"/>
            </a:endParaRPr>
          </a:p>
          <a:p>
            <a:pPr>
              <a:lnSpc>
                <a:spcPct val="150000"/>
              </a:lnSpc>
            </a:pPr>
            <a:r>
              <a:rPr lang="zh-CN" altLang="en-US" sz="2400" dirty="0">
                <a:solidFill>
                  <a:srgbClr val="C00000"/>
                </a:solidFill>
                <a:latin typeface="华文中宋" panose="02010600040101010101" pitchFamily="2" charset="-122"/>
                <a:ea typeface="华文中宋" panose="02010600040101010101" pitchFamily="2" charset="-122"/>
              </a:rPr>
              <a:t>较差</a:t>
            </a:r>
            <a:r>
              <a:rPr lang="en-US" altLang="zh-CN" sz="2400" dirty="0">
                <a:solidFill>
                  <a:srgbClr val="C00000"/>
                </a:solidFill>
                <a:latin typeface="华文中宋" panose="02010600040101010101" pitchFamily="2" charset="-122"/>
                <a:ea typeface="华文中宋" panose="02010600040101010101" pitchFamily="2" charset="-122"/>
              </a:rPr>
              <a:t>—</a:t>
            </a:r>
            <a:r>
              <a:rPr lang="zh-CN" altLang="en-US" sz="2400" dirty="0">
                <a:solidFill>
                  <a:srgbClr val="C00000"/>
                </a:solidFill>
                <a:latin typeface="华文中宋" panose="02010600040101010101" pitchFamily="2" charset="-122"/>
                <a:ea typeface="华文中宋" panose="02010600040101010101" pitchFamily="2" charset="-122"/>
              </a:rPr>
              <a:t>较强</a:t>
            </a:r>
            <a:endParaRPr lang="en-US" altLang="zh-CN" sz="2400" dirty="0">
              <a:solidFill>
                <a:srgbClr val="C00000"/>
              </a:solidFill>
              <a:latin typeface="华文中宋" panose="02010600040101010101" pitchFamily="2" charset="-122"/>
              <a:ea typeface="华文中宋" panose="02010600040101010101" pitchFamily="2" charset="-122"/>
            </a:endParaRPr>
          </a:p>
          <a:p>
            <a:pPr>
              <a:lnSpc>
                <a:spcPct val="150000"/>
              </a:lnSpc>
            </a:pPr>
            <a:r>
              <a:rPr lang="zh-CN" altLang="en-US" sz="2400" dirty="0">
                <a:solidFill>
                  <a:srgbClr val="C00000"/>
                </a:solidFill>
                <a:latin typeface="华文中宋" panose="02010600040101010101" pitchFamily="2" charset="-122"/>
                <a:ea typeface="华文中宋" panose="02010600040101010101" pitchFamily="2" charset="-122"/>
              </a:rPr>
              <a:t>较弱</a:t>
            </a:r>
            <a:r>
              <a:rPr lang="en-US" altLang="zh-CN" sz="2400" dirty="0">
                <a:solidFill>
                  <a:srgbClr val="C00000"/>
                </a:solidFill>
                <a:latin typeface="华文中宋" panose="02010600040101010101" pitchFamily="2" charset="-122"/>
                <a:ea typeface="华文中宋" panose="02010600040101010101" pitchFamily="2" charset="-122"/>
              </a:rPr>
              <a:t>—</a:t>
            </a:r>
            <a:r>
              <a:rPr lang="zh-CN" altLang="en-US" sz="2400" dirty="0">
                <a:solidFill>
                  <a:srgbClr val="C00000"/>
                </a:solidFill>
                <a:latin typeface="华文中宋" panose="02010600040101010101" pitchFamily="2" charset="-122"/>
                <a:ea typeface="华文中宋" panose="02010600040101010101" pitchFamily="2" charset="-122"/>
              </a:rPr>
              <a:t>较强</a:t>
            </a:r>
            <a:endParaRPr lang="zh-CN" altLang="en-US" sz="2400" dirty="0">
              <a:solidFill>
                <a:srgbClr val="C00000"/>
              </a:solidFill>
              <a:latin typeface="华文中宋" panose="02010600040101010101" pitchFamily="2" charset="-122"/>
              <a:ea typeface="华文中宋"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4"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488055" cy="625540"/>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（一）</a:t>
            </a:r>
            <a:r>
              <a:rPr lang="zh-CN" altLang="en-US" sz="2800" b="1" dirty="0">
                <a:solidFill>
                  <a:schemeClr val="bg1"/>
                </a:solidFill>
                <a:latin typeface="微软雅黑" panose="020B0503020204020204" charset="-122"/>
                <a:ea typeface="微软雅黑" panose="020B0503020204020204" charset="-122"/>
                <a:sym typeface="+mn-ea"/>
              </a:rPr>
              <a:t>巩固中央集权</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3852" name="Text Box 12"/>
          <p:cNvSpPr txBox="1"/>
          <p:nvPr/>
        </p:nvSpPr>
        <p:spPr>
          <a:xfrm>
            <a:off x="5175885" y="3743008"/>
            <a:ext cx="1939925" cy="583565"/>
          </a:xfrm>
          <a:prstGeom prst="rect">
            <a:avLst/>
          </a:prstGeom>
          <a:noFill/>
          <a:ln w="9525">
            <a:noFill/>
          </a:ln>
        </p:spPr>
        <p:txBody>
          <a:bodyPr wrap="square" anchor="t">
            <a:spAutoFit/>
          </a:bodyPr>
          <a:p>
            <a:pPr algn="ctr"/>
            <a:r>
              <a:rPr lang="zh-CN" altLang="en-US" sz="3200" b="1" dirty="0">
                <a:latin typeface="楷体" panose="02010609060101010101" pitchFamily="49" charset="-122"/>
                <a:ea typeface="楷体" panose="02010609060101010101" pitchFamily="49" charset="-122"/>
              </a:rPr>
              <a:t>地方权力</a:t>
            </a:r>
            <a:endParaRPr lang="zh-CN" altLang="en-US" sz="3200" b="1" dirty="0">
              <a:latin typeface="楷体" panose="02010609060101010101" pitchFamily="49" charset="-122"/>
              <a:ea typeface="楷体" panose="02010609060101010101" pitchFamily="49" charset="-122"/>
            </a:endParaRPr>
          </a:p>
        </p:txBody>
      </p:sp>
      <p:sp>
        <p:nvSpPr>
          <p:cNvPr id="163853" name="AutoShape 13"/>
          <p:cNvSpPr/>
          <p:nvPr/>
        </p:nvSpPr>
        <p:spPr>
          <a:xfrm>
            <a:off x="5644515" y="2956560"/>
            <a:ext cx="704215" cy="858520"/>
          </a:xfrm>
          <a:prstGeom prst="upArrow">
            <a:avLst>
              <a:gd name="adj1" fmla="val 50000"/>
              <a:gd name="adj2" fmla="val 35723"/>
            </a:avLst>
          </a:prstGeom>
          <a:solidFill>
            <a:srgbClr val="C00000"/>
          </a:solidFill>
          <a:ln w="9525" cap="flat" cmpd="sng">
            <a:noFill/>
            <a:prstDash val="solid"/>
            <a:miter/>
            <a:headEnd type="none" w="med" len="med"/>
            <a:tailEnd type="none" w="med" len="med"/>
          </a:ln>
        </p:spPr>
        <p:txBody>
          <a:bodyPr vert="eaVert" wrap="none" anchor="ctr"/>
          <a:p>
            <a:pPr algn="ctr"/>
            <a:r>
              <a:rPr lang="zh-CN" altLang="en-US" sz="2400" b="1" dirty="0">
                <a:solidFill>
                  <a:schemeClr val="bg1"/>
                </a:solidFill>
                <a:latin typeface="黑体" panose="02010609060101010101" charset="-122"/>
                <a:ea typeface="黑体" panose="02010609060101010101" charset="-122"/>
              </a:rPr>
              <a:t>集中</a:t>
            </a:r>
            <a:endParaRPr lang="zh-CN" altLang="en-US" sz="2400" b="1" dirty="0">
              <a:solidFill>
                <a:schemeClr val="bg1"/>
              </a:solidFill>
              <a:latin typeface="黑体" panose="02010609060101010101" charset="-122"/>
              <a:ea typeface="黑体" panose="02010609060101010101" charset="-122"/>
            </a:endParaRPr>
          </a:p>
        </p:txBody>
      </p:sp>
      <p:sp>
        <p:nvSpPr>
          <p:cNvPr id="163854" name="Text Box 14"/>
          <p:cNvSpPr txBox="1"/>
          <p:nvPr/>
        </p:nvSpPr>
        <p:spPr>
          <a:xfrm>
            <a:off x="4986655" y="2372995"/>
            <a:ext cx="2491740" cy="583565"/>
          </a:xfrm>
          <a:prstGeom prst="rect">
            <a:avLst/>
          </a:prstGeom>
          <a:noFill/>
          <a:ln w="9525">
            <a:noFill/>
          </a:ln>
        </p:spPr>
        <p:txBody>
          <a:bodyPr wrap="square" anchor="t">
            <a:spAutoFit/>
          </a:bodyPr>
          <a:p>
            <a:r>
              <a:rPr lang="zh-CN" altLang="en-US" sz="3200" b="1" dirty="0">
                <a:latin typeface="楷体" panose="02010609060101010101" pitchFamily="49" charset="-122"/>
                <a:ea typeface="楷体" panose="02010609060101010101" pitchFamily="49" charset="-122"/>
              </a:rPr>
              <a:t> 中央权力</a:t>
            </a:r>
            <a:endParaRPr lang="zh-CN" altLang="en-US" sz="3200" b="1" dirty="0">
              <a:latin typeface="楷体" panose="02010609060101010101" pitchFamily="49" charset="-122"/>
              <a:ea typeface="楷体" panose="02010609060101010101" pitchFamily="49" charset="-122"/>
            </a:endParaRPr>
          </a:p>
        </p:txBody>
      </p:sp>
      <p:sp>
        <p:nvSpPr>
          <p:cNvPr id="163856" name="Text Box 16"/>
          <p:cNvSpPr txBox="1"/>
          <p:nvPr/>
        </p:nvSpPr>
        <p:spPr>
          <a:xfrm>
            <a:off x="5348605" y="1077278"/>
            <a:ext cx="1295400" cy="583565"/>
          </a:xfrm>
          <a:prstGeom prst="rect">
            <a:avLst/>
          </a:prstGeom>
          <a:noFill/>
          <a:ln w="9525">
            <a:noFill/>
          </a:ln>
        </p:spPr>
        <p:txBody>
          <a:bodyPr anchor="t">
            <a:spAutoFit/>
          </a:bodyPr>
          <a:p>
            <a:pPr algn="ctr"/>
            <a:r>
              <a:rPr lang="zh-CN" altLang="en-US" sz="3200" b="1" dirty="0">
                <a:latin typeface="楷体" panose="02010609060101010101" pitchFamily="49" charset="-122"/>
                <a:ea typeface="楷体" panose="02010609060101010101" pitchFamily="49" charset="-122"/>
              </a:rPr>
              <a:t>皇帝</a:t>
            </a:r>
            <a:endParaRPr lang="zh-CN" altLang="en-US" sz="3200" b="1" dirty="0">
              <a:latin typeface="楷体" panose="02010609060101010101" pitchFamily="49" charset="-122"/>
              <a:ea typeface="楷体" panose="02010609060101010101" pitchFamily="49" charset="-122"/>
            </a:endParaRPr>
          </a:p>
        </p:txBody>
      </p:sp>
      <p:graphicFrame>
        <p:nvGraphicFramePr>
          <p:cNvPr id="4" name="图示 3"/>
          <p:cNvGraphicFramePr/>
          <p:nvPr/>
        </p:nvGraphicFramePr>
        <p:xfrm>
          <a:off x="133350" y="984885"/>
          <a:ext cx="5116830" cy="326644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6" name="AutoShape 13"/>
          <p:cNvSpPr/>
          <p:nvPr/>
        </p:nvSpPr>
        <p:spPr>
          <a:xfrm>
            <a:off x="5644515" y="1595755"/>
            <a:ext cx="704215" cy="858520"/>
          </a:xfrm>
          <a:prstGeom prst="upArrow">
            <a:avLst>
              <a:gd name="adj1" fmla="val 50000"/>
              <a:gd name="adj2" fmla="val 35723"/>
            </a:avLst>
          </a:prstGeom>
          <a:solidFill>
            <a:srgbClr val="C00000"/>
          </a:solidFill>
          <a:ln w="9525" cap="flat" cmpd="sng">
            <a:noFill/>
            <a:prstDash val="solid"/>
            <a:miter/>
            <a:headEnd type="none" w="med" len="med"/>
            <a:tailEnd type="none" w="med" len="med"/>
          </a:ln>
        </p:spPr>
        <p:txBody>
          <a:bodyPr vert="eaVert" wrap="none" anchor="ctr"/>
          <a:p>
            <a:pPr algn="ctr"/>
            <a:r>
              <a:rPr lang="zh-CN" altLang="en-US" sz="2400" b="1" dirty="0">
                <a:solidFill>
                  <a:schemeClr val="bg1"/>
                </a:solidFill>
                <a:latin typeface="黑体" panose="02010609060101010101" charset="-122"/>
                <a:ea typeface="黑体" panose="02010609060101010101" charset="-122"/>
              </a:rPr>
              <a:t>集中</a:t>
            </a:r>
            <a:endParaRPr lang="zh-CN" altLang="en-US" sz="2400" b="1" dirty="0">
              <a:solidFill>
                <a:schemeClr val="bg1"/>
              </a:solidFill>
              <a:latin typeface="黑体" panose="02010609060101010101" charset="-122"/>
              <a:ea typeface="黑体" panose="02010609060101010101" charset="-122"/>
            </a:endParaRPr>
          </a:p>
        </p:txBody>
      </p:sp>
      <p:sp>
        <p:nvSpPr>
          <p:cNvPr id="7" name="文本框 6"/>
          <p:cNvSpPr txBox="1"/>
          <p:nvPr/>
        </p:nvSpPr>
        <p:spPr>
          <a:xfrm>
            <a:off x="4834255" y="169545"/>
            <a:ext cx="6733540" cy="521970"/>
          </a:xfrm>
          <a:prstGeom prst="rect">
            <a:avLst/>
          </a:prstGeom>
          <a:effectLst>
            <a:softEdge rad="31750"/>
          </a:effectLst>
        </p:spPr>
        <p:style>
          <a:lnRef idx="2">
            <a:srgbClr val="4F8A61"/>
          </a:lnRef>
          <a:fillRef idx="1">
            <a:srgbClr val="FFFFFF"/>
          </a:fillRef>
          <a:effectRef idx="0">
            <a:srgbClr val="4F8A61"/>
          </a:effectRef>
          <a:fontRef idx="minor">
            <a:srgbClr val="000000"/>
          </a:fontRef>
        </p:style>
        <p:txBody>
          <a:bodyPr wrap="square" rtlCol="0" anchor="t">
            <a:spAutoFit/>
          </a:bodyPr>
          <a:p>
            <a:pPr algn="l"/>
            <a:endParaRPr lang="zh-CN" altLang="en-US" sz="2800" b="1" dirty="0">
              <a:solidFill>
                <a:srgbClr val="FF0000"/>
              </a:solidFill>
              <a:latin typeface="微软雅黑" panose="020B0503020204020204" charset="-122"/>
              <a:ea typeface="微软雅黑" panose="020B0503020204020204" charset="-122"/>
              <a:sym typeface="隶书" panose="02010509060101010101" pitchFamily="49" charset="-122"/>
            </a:endParaRPr>
          </a:p>
        </p:txBody>
      </p:sp>
      <p:sp>
        <p:nvSpPr>
          <p:cNvPr id="9" name="文本框 8"/>
          <p:cNvSpPr txBox="1"/>
          <p:nvPr/>
        </p:nvSpPr>
        <p:spPr>
          <a:xfrm>
            <a:off x="582930" y="5513705"/>
            <a:ext cx="10356850" cy="706755"/>
          </a:xfrm>
          <a:prstGeom prst="rect">
            <a:avLst/>
          </a:prstGeom>
          <a:solidFill>
            <a:srgbClr val="C00000"/>
          </a:solidFill>
          <a:effectLst>
            <a:softEdge rad="31750"/>
          </a:effectLst>
        </p:spPr>
        <p:style>
          <a:lnRef idx="2">
            <a:srgbClr val="4F8A61"/>
          </a:lnRef>
          <a:fillRef idx="1">
            <a:srgbClr val="FFFFFF"/>
          </a:fillRef>
          <a:effectRef idx="0">
            <a:srgbClr val="4F8A61"/>
          </a:effectRef>
          <a:fontRef idx="minor">
            <a:srgbClr val="000000"/>
          </a:fontRef>
        </p:style>
        <p:txBody>
          <a:bodyPr wrap="square" rtlCol="0" anchor="t">
            <a:spAutoFit/>
          </a:bodyPr>
          <a:p>
            <a:pPr algn="l"/>
            <a:r>
              <a:rPr lang="zh-CN" altLang="en-US" sz="4000" b="1" dirty="0">
                <a:solidFill>
                  <a:schemeClr val="bg1"/>
                </a:solidFill>
                <a:latin typeface="华文新魏" panose="02010800040101010101" pitchFamily="2" charset="-122"/>
                <a:ea typeface="华文新魏" panose="02010800040101010101" pitchFamily="2" charset="-122"/>
                <a:sym typeface="隶书" panose="02010509060101010101" pitchFamily="49" charset="-122"/>
              </a:rPr>
              <a:t>制度的统一：</a:t>
            </a:r>
            <a:r>
              <a:rPr lang="zh-CN" altLang="en-US" sz="4000" b="1" u="sng" dirty="0">
                <a:solidFill>
                  <a:schemeClr val="bg1"/>
                </a:solidFill>
                <a:latin typeface="华文新魏" panose="02010800040101010101" pitchFamily="2" charset="-122"/>
                <a:ea typeface="华文新魏" panose="02010800040101010101" pitchFamily="2" charset="-122"/>
                <a:sym typeface="隶书" panose="02010509060101010101" pitchFamily="49" charset="-122"/>
              </a:rPr>
              <a:t>建立专制主义中央集权制度</a:t>
            </a:r>
            <a:r>
              <a:rPr lang="zh-CN" altLang="en-US" sz="4000" b="1" dirty="0">
                <a:solidFill>
                  <a:schemeClr val="bg1"/>
                </a:solidFill>
                <a:latin typeface="华文新魏" panose="02010800040101010101" pitchFamily="2" charset="-122"/>
                <a:ea typeface="华文新魏" panose="02010800040101010101" pitchFamily="2" charset="-122"/>
                <a:sym typeface="隶书" panose="02010509060101010101" pitchFamily="49" charset="-122"/>
              </a:rPr>
              <a:t>。</a:t>
            </a:r>
            <a:endParaRPr lang="zh-CN" altLang="en-US" sz="4000" b="1" dirty="0">
              <a:solidFill>
                <a:schemeClr val="bg1"/>
              </a:solidFill>
              <a:latin typeface="华文新魏" panose="02010800040101010101" pitchFamily="2" charset="-122"/>
              <a:ea typeface="华文新魏" panose="02010800040101010101" pitchFamily="2" charset="-122"/>
              <a:sym typeface="隶书" panose="02010509060101010101" pitchFamily="49" charset="-122"/>
            </a:endParaRPr>
          </a:p>
        </p:txBody>
      </p:sp>
      <p:sp>
        <p:nvSpPr>
          <p:cNvPr id="10" name="文本框 9"/>
          <p:cNvSpPr txBox="1"/>
          <p:nvPr/>
        </p:nvSpPr>
        <p:spPr>
          <a:xfrm>
            <a:off x="7205345" y="193040"/>
            <a:ext cx="4893310" cy="2027555"/>
          </a:xfrm>
          <a:prstGeom prst="rect">
            <a:avLst/>
          </a:prstGeom>
          <a:solidFill>
            <a:srgbClr val="FFFFFF">
              <a:alpha val="41000"/>
            </a:srgbClr>
          </a:solidFill>
        </p:spPr>
        <p:txBody>
          <a:bodyPr wrap="square">
            <a:spAutoFit/>
          </a:bodyPr>
          <a:p>
            <a:pPr>
              <a:lnSpc>
                <a:spcPct val="90000"/>
              </a:lnSpc>
            </a:pPr>
            <a:r>
              <a:rPr lang="zh-CN" altLang="en-US" sz="2800" b="1" dirty="0">
                <a:solidFill>
                  <a:srgbClr val="C00000"/>
                </a:solidFill>
                <a:latin typeface="方正清楷 简" panose="02000500000000000000" charset="-122"/>
                <a:ea typeface="方正清楷 简" panose="02000500000000000000" charset="-122"/>
                <a:cs typeface="方正清楷 简" panose="02000500000000000000" charset="-122"/>
              </a:rPr>
              <a:t>专制主义</a:t>
            </a:r>
            <a:r>
              <a:rPr lang="zh-CN" altLang="en-US" sz="2800" b="1" dirty="0">
                <a:latin typeface="方正清楷 简" panose="02000500000000000000" charset="-122"/>
                <a:ea typeface="方正清楷 简" panose="02000500000000000000" charset="-122"/>
                <a:cs typeface="方正清楷 简" panose="02000500000000000000" charset="-122"/>
              </a:rPr>
              <a:t>：</a:t>
            </a:r>
            <a:endParaRPr lang="en-US" altLang="zh-CN" sz="2800" b="1" dirty="0">
              <a:latin typeface="方正清楷 简" panose="02000500000000000000" charset="-122"/>
              <a:ea typeface="方正清楷 简" panose="02000500000000000000" charset="-122"/>
              <a:cs typeface="方正清楷 简" panose="02000500000000000000" charset="-122"/>
            </a:endParaRPr>
          </a:p>
          <a:p>
            <a:pPr>
              <a:lnSpc>
                <a:spcPct val="90000"/>
              </a:lnSpc>
            </a:pPr>
            <a:r>
              <a:rPr lang="en-US" altLang="zh-CN" sz="2800" b="1" dirty="0">
                <a:latin typeface="方正清楷 简" panose="02000500000000000000" charset="-122"/>
                <a:ea typeface="方正清楷 简" panose="02000500000000000000" charset="-122"/>
                <a:cs typeface="方正清楷 简" panose="02000500000000000000" charset="-122"/>
              </a:rPr>
              <a:t> 与民主政体相对立</a:t>
            </a:r>
            <a:r>
              <a:rPr lang="zh-CN" altLang="en-US" sz="2800" b="1" dirty="0">
                <a:latin typeface="方正清楷 简" panose="02000500000000000000" charset="-122"/>
                <a:ea typeface="方正清楷 简" panose="02000500000000000000" charset="-122"/>
                <a:cs typeface="方正清楷 简" panose="02000500000000000000" charset="-122"/>
              </a:rPr>
              <a:t>。</a:t>
            </a:r>
            <a:r>
              <a:rPr lang="zh-CN" altLang="en-US" sz="2800" b="1" dirty="0">
                <a:solidFill>
                  <a:srgbClr val="C00000"/>
                </a:solidFill>
                <a:latin typeface="方正清楷 简" panose="02000500000000000000" charset="-122"/>
                <a:ea typeface="方正清楷 简" panose="02000500000000000000" charset="-122"/>
                <a:cs typeface="方正清楷 简" panose="02000500000000000000" charset="-122"/>
              </a:rPr>
              <a:t>皇帝个人专断独裁，集国家最高权力于一身</a:t>
            </a:r>
            <a:r>
              <a:rPr lang="zh-CN" altLang="en-US" sz="2800" b="1" dirty="0">
                <a:latin typeface="方正清楷 简" panose="02000500000000000000" charset="-122"/>
                <a:ea typeface="方正清楷 简" panose="02000500000000000000" charset="-122"/>
                <a:cs typeface="方正清楷 简" panose="02000500000000000000" charset="-122"/>
              </a:rPr>
              <a:t>。</a:t>
            </a:r>
            <a:r>
              <a:rPr lang="zh-CN" altLang="en-US" sz="2800" b="1" dirty="0">
                <a:latin typeface="方正清楷 简" panose="02000500000000000000" charset="-122"/>
                <a:ea typeface="方正清楷 简" panose="02000500000000000000" charset="-122"/>
                <a:cs typeface="方正清楷 简" panose="02000500000000000000" charset="-122"/>
              </a:rPr>
              <a:t>专制主义是决策方式。（皇权与相权矛盾）</a:t>
            </a:r>
            <a:endParaRPr lang="zh-CN" altLang="en-US" sz="2800" b="1" dirty="0">
              <a:latin typeface="方正清楷 简" panose="02000500000000000000" charset="-122"/>
              <a:ea typeface="方正清楷 简" panose="02000500000000000000" charset="-122"/>
              <a:cs typeface="方正清楷 简" panose="02000500000000000000" charset="-122"/>
            </a:endParaRPr>
          </a:p>
        </p:txBody>
      </p:sp>
      <p:sp>
        <p:nvSpPr>
          <p:cNvPr id="11" name="文本框 10"/>
          <p:cNvSpPr txBox="1"/>
          <p:nvPr/>
        </p:nvSpPr>
        <p:spPr>
          <a:xfrm>
            <a:off x="7301865" y="2711450"/>
            <a:ext cx="4796155" cy="2414905"/>
          </a:xfrm>
          <a:prstGeom prst="rect">
            <a:avLst/>
          </a:prstGeom>
          <a:solidFill>
            <a:srgbClr val="FFFFFF">
              <a:alpha val="41000"/>
            </a:srgbClr>
          </a:solidFill>
        </p:spPr>
        <p:txBody>
          <a:bodyPr wrap="square">
            <a:spAutoFit/>
          </a:bodyPr>
          <a:p>
            <a:pPr>
              <a:lnSpc>
                <a:spcPct val="90000"/>
              </a:lnSpc>
            </a:pPr>
            <a:r>
              <a:rPr lang="zh-CN" altLang="en-US" sz="2800" b="1" dirty="0">
                <a:solidFill>
                  <a:srgbClr val="C00000"/>
                </a:solidFill>
                <a:latin typeface="方正清楷 简" panose="02000500000000000000" charset="-122"/>
                <a:ea typeface="方正清楷 简" panose="02000500000000000000" charset="-122"/>
                <a:cs typeface="方正清楷 简" panose="02000500000000000000" charset="-122"/>
              </a:rPr>
              <a:t>中央集权</a:t>
            </a:r>
            <a:r>
              <a:rPr lang="zh-CN" altLang="en-US" sz="2800" b="1" dirty="0">
                <a:latin typeface="方正清楷 简" panose="02000500000000000000" charset="-122"/>
                <a:ea typeface="方正清楷 简" panose="02000500000000000000" charset="-122"/>
                <a:cs typeface="方正清楷 简" panose="02000500000000000000" charset="-122"/>
              </a:rPr>
              <a:t>：</a:t>
            </a:r>
            <a:endParaRPr lang="en-US" altLang="zh-CN" sz="2800" b="1" dirty="0">
              <a:latin typeface="方正清楷 简" panose="02000500000000000000" charset="-122"/>
              <a:ea typeface="方正清楷 简" panose="02000500000000000000" charset="-122"/>
              <a:cs typeface="方正清楷 简" panose="02000500000000000000" charset="-122"/>
            </a:endParaRPr>
          </a:p>
          <a:p>
            <a:pPr>
              <a:lnSpc>
                <a:spcPct val="90000"/>
              </a:lnSpc>
            </a:pPr>
            <a:r>
              <a:rPr lang="en-US" altLang="zh-CN" sz="2800" b="1" dirty="0">
                <a:latin typeface="方正清楷 简" panose="02000500000000000000" charset="-122"/>
                <a:ea typeface="方正清楷 简" panose="02000500000000000000" charset="-122"/>
                <a:cs typeface="方正清楷 简" panose="02000500000000000000" charset="-122"/>
              </a:rPr>
              <a:t>相对于地方分权</a:t>
            </a:r>
            <a:r>
              <a:rPr lang="zh-CN" altLang="en-US" sz="2800" b="1" dirty="0">
                <a:latin typeface="方正清楷 简" panose="02000500000000000000" charset="-122"/>
                <a:ea typeface="方正清楷 简" panose="02000500000000000000" charset="-122"/>
                <a:cs typeface="方正清楷 简" panose="02000500000000000000" charset="-122"/>
              </a:rPr>
              <a:t>。中央与地方权力分配中，全国军政财大权归属中央，</a:t>
            </a:r>
            <a:r>
              <a:rPr lang="zh-CN" altLang="en-US" sz="2800" b="1" dirty="0">
                <a:solidFill>
                  <a:srgbClr val="C00000"/>
                </a:solidFill>
                <a:latin typeface="方正清楷 简" panose="02000500000000000000" charset="-122"/>
                <a:ea typeface="方正清楷 简" panose="02000500000000000000" charset="-122"/>
                <a:cs typeface="方正清楷 简" panose="02000500000000000000" charset="-122"/>
              </a:rPr>
              <a:t>地方绝对服从中央</a:t>
            </a:r>
            <a:r>
              <a:rPr lang="zh-CN" altLang="en-US" sz="2800" b="1" dirty="0">
                <a:latin typeface="方正清楷 简" panose="02000500000000000000" charset="-122"/>
                <a:ea typeface="方正清楷 简" panose="02000500000000000000" charset="-122"/>
                <a:cs typeface="方正清楷 简" panose="02000500000000000000" charset="-122"/>
              </a:rPr>
              <a:t>。中央集权是管理形式。（中央与地方矛盾） </a:t>
            </a:r>
            <a:endParaRPr lang="zh-CN" altLang="en-US" sz="2800" b="1" dirty="0">
              <a:latin typeface="方正清楷 简" panose="02000500000000000000" charset="-122"/>
              <a:ea typeface="方正清楷 简" panose="02000500000000000000" charset="-122"/>
              <a:cs typeface="方正清楷 简" panose="02000500000000000000"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63852">
                                            <p:txEl>
                                              <p:charRg st="0" end="5"/>
                                            </p:txEl>
                                          </p:spTgt>
                                        </p:tgtEl>
                                        <p:attrNameLst>
                                          <p:attrName>style.visibility</p:attrName>
                                        </p:attrNameLst>
                                      </p:cBhvr>
                                      <p:to>
                                        <p:strVal val="visible"/>
                                      </p:to>
                                    </p:set>
                                    <p:animEffect transition="in" filter="slide(fromBottom)">
                                      <p:cBhvr>
                                        <p:cTn id="7" dur="500"/>
                                        <p:tgtEl>
                                          <p:spTgt spid="163852">
                                            <p:txEl>
                                              <p:charRg st="0" end="5"/>
                                            </p:txEl>
                                          </p:spTgt>
                                        </p:tgtEl>
                                      </p:cBhvr>
                                    </p:animEffect>
                                  </p:childTnLst>
                                </p:cTn>
                              </p:par>
                            </p:childTnLst>
                          </p:cTn>
                        </p:par>
                        <p:par>
                          <p:cTn id="8" fill="hold">
                            <p:stCondLst>
                              <p:cond delay="500"/>
                            </p:stCondLst>
                            <p:childTnLst>
                              <p:par>
                                <p:cTn id="9" presetID="4" presetClass="entr" presetSubtype="16" fill="hold" grpId="0" nodeType="afterEffect">
                                  <p:stCondLst>
                                    <p:cond delay="0"/>
                                  </p:stCondLst>
                                  <p:childTnLst>
                                    <p:set>
                                      <p:cBhvr>
                                        <p:cTn id="10" dur="1" fill="hold">
                                          <p:stCondLst>
                                            <p:cond delay="0"/>
                                          </p:stCondLst>
                                        </p:cTn>
                                        <p:tgtEl>
                                          <p:spTgt spid="163853"/>
                                        </p:tgtEl>
                                        <p:attrNameLst>
                                          <p:attrName>style.visibility</p:attrName>
                                        </p:attrNameLst>
                                      </p:cBhvr>
                                      <p:to>
                                        <p:strVal val="visible"/>
                                      </p:to>
                                    </p:set>
                                    <p:animEffect transition="in" filter="box(in)">
                                      <p:cBhvr>
                                        <p:cTn id="11" dur="500"/>
                                        <p:tgtEl>
                                          <p:spTgt spid="163853"/>
                                        </p:tgtEl>
                                      </p:cBhvr>
                                    </p:animEffect>
                                  </p:childTnLst>
                                </p:cTn>
                              </p:par>
                            </p:childTnLst>
                          </p:cTn>
                        </p:par>
                        <p:par>
                          <p:cTn id="12" fill="hold">
                            <p:stCondLst>
                              <p:cond delay="1000"/>
                            </p:stCondLst>
                            <p:childTnLst>
                              <p:par>
                                <p:cTn id="13" presetID="18" presetClass="entr" presetSubtype="12" fill="hold" nodeType="afterEffect">
                                  <p:stCondLst>
                                    <p:cond delay="0"/>
                                  </p:stCondLst>
                                  <p:childTnLst>
                                    <p:set>
                                      <p:cBhvr>
                                        <p:cTn id="14" dur="1" fill="hold">
                                          <p:stCondLst>
                                            <p:cond delay="0"/>
                                          </p:stCondLst>
                                        </p:cTn>
                                        <p:tgtEl>
                                          <p:spTgt spid="163854">
                                            <p:txEl>
                                              <p:charRg st="0" end="6"/>
                                            </p:txEl>
                                          </p:spTgt>
                                        </p:tgtEl>
                                        <p:attrNameLst>
                                          <p:attrName>style.visibility</p:attrName>
                                        </p:attrNameLst>
                                      </p:cBhvr>
                                      <p:to>
                                        <p:strVal val="visible"/>
                                      </p:to>
                                    </p:set>
                                    <p:animEffect transition="in" filter="strips(downLeft)">
                                      <p:cBhvr>
                                        <p:cTn id="15" dur="500"/>
                                        <p:tgtEl>
                                          <p:spTgt spid="163854">
                                            <p:txEl>
                                              <p:charRg st="0" end="6"/>
                                            </p:txEl>
                                          </p:spTgt>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63856"/>
                                        </p:tgtEl>
                                        <p:attrNameLst>
                                          <p:attrName>style.visibility</p:attrName>
                                        </p:attrNameLst>
                                      </p:cBhvr>
                                      <p:to>
                                        <p:strVal val="visible"/>
                                      </p:to>
                                    </p:set>
                                    <p:animEffect transition="in" filter="blinds(horizontal)">
                                      <p:cBhvr>
                                        <p:cTn id="19" dur="500"/>
                                        <p:tgtEl>
                                          <p:spTgt spid="163856"/>
                                        </p:tgtEl>
                                      </p:cBhvr>
                                    </p:animEffect>
                                  </p:childTnLst>
                                </p:cTn>
                              </p:par>
                            </p:childTnLst>
                          </p:cTn>
                        </p:par>
                        <p:par>
                          <p:cTn id="20" fill="hold">
                            <p:stCondLst>
                              <p:cond delay="2000"/>
                            </p:stCondLst>
                            <p:childTnLst>
                              <p:par>
                                <p:cTn id="21" presetID="4" presetClass="entr" presetSubtype="16"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box(in)">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53" grpId="0" bldLvl="0" animBg="1"/>
      <p:bldP spid="163856" grpId="0"/>
      <p:bldP spid="6" grpId="0" bldLvl="0" animBg="1"/>
      <p:bldP spid="7" grpId="0" bldLvl="0" animBg="1"/>
      <p:bldP spid="9" grpId="0" bldLvl="0" animBg="1"/>
      <p:bldP spid="9" grpId="1" animBg="1"/>
      <p:bldP spid="10" grpId="0" bldLvl="0" animBg="1"/>
      <p:bldP spid="11"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488055" cy="578444"/>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（二）巩固</a:t>
            </a:r>
            <a:r>
              <a:rPr lang="zh-CN" altLang="en-US" sz="2800" b="1" dirty="0">
                <a:solidFill>
                  <a:schemeClr val="bg1"/>
                </a:solidFill>
                <a:latin typeface="微软雅黑" panose="020B0503020204020204" charset="-122"/>
                <a:ea typeface="微软雅黑" panose="020B0503020204020204" charset="-122"/>
                <a:sym typeface="+mn-ea"/>
              </a:rPr>
              <a:t>统一</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139547" y="1339539"/>
            <a:ext cx="7360438" cy="583565"/>
          </a:xfrm>
          <a:prstGeom prst="rect">
            <a:avLst/>
          </a:prstGeom>
        </p:spPr>
        <p:txBody>
          <a:bodyPr wrap="square">
            <a:spAutoFit/>
          </a:bodyPr>
          <a:p>
            <a:pPr lvl="0"/>
            <a:r>
              <a:rPr lang="zh-CN" altLang="en-US" sz="3200" b="1" dirty="0">
                <a:solidFill>
                  <a:prstClr val="black"/>
                </a:solidFill>
                <a:latin typeface="方正宋刻本秀楷简体" panose="02000000000000000000" pitchFamily="2" charset="-122"/>
                <a:ea typeface="方正宋刻本秀楷简体" panose="02000000000000000000" pitchFamily="2" charset="-122"/>
              </a:rPr>
              <a:t>① 统一车轨、文字、货币和度量衡</a:t>
            </a:r>
            <a:endParaRPr lang="zh-CN" altLang="en-US" sz="2000" b="1" dirty="0">
              <a:solidFill>
                <a:prstClr val="black"/>
              </a:solidFill>
            </a:endParaRPr>
          </a:p>
        </p:txBody>
      </p:sp>
      <p:sp>
        <p:nvSpPr>
          <p:cNvPr id="29" name="矩形 28"/>
          <p:cNvSpPr/>
          <p:nvPr/>
        </p:nvSpPr>
        <p:spPr>
          <a:xfrm>
            <a:off x="139547" y="2139335"/>
            <a:ext cx="10969442" cy="583565"/>
          </a:xfrm>
          <a:prstGeom prst="rect">
            <a:avLst/>
          </a:prstGeom>
        </p:spPr>
        <p:txBody>
          <a:bodyPr wrap="square">
            <a:spAutoFit/>
          </a:bodyPr>
          <a:p>
            <a:pPr lvl="0"/>
            <a:r>
              <a:rPr lang="zh-CN" altLang="en-US" sz="3200" b="1" dirty="0">
                <a:solidFill>
                  <a:prstClr val="black"/>
                </a:solidFill>
                <a:latin typeface="方正宋刻本秀楷简体" panose="02000000000000000000" pitchFamily="2" charset="-122"/>
                <a:ea typeface="方正宋刻本秀楷简体" panose="02000000000000000000" pitchFamily="2" charset="-122"/>
              </a:rPr>
              <a:t>② 修驰道、直道</a:t>
            </a:r>
            <a:endParaRPr lang="zh-CN" altLang="en-US" sz="2000" u="sng" dirty="0">
              <a:solidFill>
                <a:prstClr val="black"/>
              </a:solidFill>
            </a:endParaRPr>
          </a:p>
        </p:txBody>
      </p:sp>
      <p:sp>
        <p:nvSpPr>
          <p:cNvPr id="30" name="矩形 29"/>
          <p:cNvSpPr/>
          <p:nvPr/>
        </p:nvSpPr>
        <p:spPr>
          <a:xfrm>
            <a:off x="139547" y="2939131"/>
            <a:ext cx="3067112" cy="584775"/>
          </a:xfrm>
          <a:prstGeom prst="rect">
            <a:avLst/>
          </a:prstGeom>
        </p:spPr>
        <p:txBody>
          <a:bodyPr wrap="square">
            <a:spAutoFit/>
          </a:bodyPr>
          <a:p>
            <a:pPr lvl="0"/>
            <a:r>
              <a:rPr lang="zh-CN" altLang="en-US" sz="3200" b="1" dirty="0">
                <a:solidFill>
                  <a:prstClr val="black"/>
                </a:solidFill>
                <a:latin typeface="方正宋刻本秀楷简体" panose="02000000000000000000" pitchFamily="2" charset="-122"/>
                <a:ea typeface="方正宋刻本秀楷简体" panose="02000000000000000000" pitchFamily="2" charset="-122"/>
              </a:rPr>
              <a:t>③ 颁行法律</a:t>
            </a:r>
            <a:endParaRPr lang="zh-CN" altLang="en-US" sz="2000" u="sng" dirty="0">
              <a:solidFill>
                <a:prstClr val="black"/>
              </a:solidFill>
            </a:endParaRPr>
          </a:p>
        </p:txBody>
      </p:sp>
      <p:sp>
        <p:nvSpPr>
          <p:cNvPr id="31" name="矩形 30"/>
          <p:cNvSpPr/>
          <p:nvPr/>
        </p:nvSpPr>
        <p:spPr>
          <a:xfrm>
            <a:off x="139547" y="3738927"/>
            <a:ext cx="10969442" cy="583565"/>
          </a:xfrm>
          <a:prstGeom prst="rect">
            <a:avLst/>
          </a:prstGeom>
        </p:spPr>
        <p:txBody>
          <a:bodyPr wrap="square">
            <a:spAutoFit/>
          </a:bodyPr>
          <a:p>
            <a:pPr lvl="0"/>
            <a:r>
              <a:rPr lang="zh-CN" altLang="en-US" sz="3200" b="1" dirty="0">
                <a:solidFill>
                  <a:prstClr val="black"/>
                </a:solidFill>
                <a:latin typeface="方正宋刻本秀楷简体" panose="02000000000000000000" pitchFamily="2" charset="-122"/>
                <a:ea typeface="方正宋刻本秀楷简体" panose="02000000000000000000" pitchFamily="2" charset="-122"/>
              </a:rPr>
              <a:t>④ 编制户籍</a:t>
            </a:r>
            <a:endParaRPr lang="zh-CN" altLang="en-US" sz="2000" u="sng" dirty="0">
              <a:solidFill>
                <a:prstClr val="black"/>
              </a:solidFill>
            </a:endParaRPr>
          </a:p>
        </p:txBody>
      </p:sp>
      <p:sp>
        <p:nvSpPr>
          <p:cNvPr id="32" name="矩形 31"/>
          <p:cNvSpPr/>
          <p:nvPr/>
        </p:nvSpPr>
        <p:spPr>
          <a:xfrm>
            <a:off x="139547" y="4538723"/>
            <a:ext cx="9113038" cy="584775"/>
          </a:xfrm>
          <a:prstGeom prst="rect">
            <a:avLst/>
          </a:prstGeom>
        </p:spPr>
        <p:txBody>
          <a:bodyPr wrap="square">
            <a:spAutoFit/>
          </a:bodyPr>
          <a:p>
            <a:pPr lvl="0"/>
            <a:r>
              <a:rPr lang="zh-CN" altLang="en-US" sz="3200" b="1" dirty="0">
                <a:solidFill>
                  <a:prstClr val="black"/>
                </a:solidFill>
                <a:latin typeface="方正宋刻本秀楷简体" panose="02000000000000000000" pitchFamily="2" charset="-122"/>
                <a:ea typeface="方正宋刻本秀楷简体" panose="02000000000000000000" pitchFamily="2" charset="-122"/>
              </a:rPr>
              <a:t>⑤ 迁徙六国贵族豪强到关中、巴蜀等地</a:t>
            </a:r>
            <a:endParaRPr lang="zh-CN" altLang="en-US" sz="2000" u="sng" dirty="0">
              <a:solidFill>
                <a:prstClr val="black"/>
              </a:solidFill>
            </a:endParaRPr>
          </a:p>
        </p:txBody>
      </p:sp>
      <p:sp>
        <p:nvSpPr>
          <p:cNvPr id="33" name="矩形 32"/>
          <p:cNvSpPr/>
          <p:nvPr/>
        </p:nvSpPr>
        <p:spPr>
          <a:xfrm>
            <a:off x="139547" y="5338521"/>
            <a:ext cx="9113038" cy="584775"/>
          </a:xfrm>
          <a:prstGeom prst="rect">
            <a:avLst/>
          </a:prstGeom>
        </p:spPr>
        <p:txBody>
          <a:bodyPr wrap="square">
            <a:spAutoFit/>
          </a:bodyPr>
          <a:p>
            <a:pPr lvl="0"/>
            <a:r>
              <a:rPr lang="zh-CN" altLang="en-US" sz="3200" b="1" dirty="0">
                <a:solidFill>
                  <a:prstClr val="black"/>
                </a:solidFill>
                <a:latin typeface="方正宋刻本秀楷简体" panose="02000000000000000000" pitchFamily="2" charset="-122"/>
                <a:ea typeface="方正宋刻本秀楷简体" panose="02000000000000000000" pitchFamily="2" charset="-122"/>
              </a:rPr>
              <a:t>⑥ 整顿社会风俗</a:t>
            </a:r>
            <a:endParaRPr lang="zh-CN" altLang="en-US" sz="2000" u="sng" dirty="0">
              <a:solidFill>
                <a:prstClr val="black"/>
              </a:solidFill>
            </a:endParaRPr>
          </a:p>
        </p:txBody>
      </p:sp>
      <p:sp>
        <p:nvSpPr>
          <p:cNvPr id="10" name="文本框 9"/>
          <p:cNvSpPr txBox="1"/>
          <p:nvPr/>
        </p:nvSpPr>
        <p:spPr>
          <a:xfrm>
            <a:off x="5765165" y="2339975"/>
            <a:ext cx="6290945" cy="4399915"/>
          </a:xfrm>
          <a:prstGeom prst="rect">
            <a:avLst/>
          </a:prstGeom>
          <a:solidFill>
            <a:schemeClr val="bg1"/>
          </a:solidFill>
          <a:ln w="38100" cmpd="sng">
            <a:solidFill>
              <a:srgbClr val="C00000"/>
            </a:solidFill>
            <a:prstDash val="sysDot"/>
          </a:ln>
        </p:spPr>
        <p:txBody>
          <a:bodyPr wrap="square" rtlCol="0" anchor="t">
            <a:spAutoFit/>
          </a:bodyPr>
          <a:p>
            <a:pPr algn="ctr"/>
            <a:r>
              <a:rPr lang="zh-CN" altLang="zh-CN" sz="2800" b="1">
                <a:solidFill>
                  <a:srgbClr val="C00000"/>
                </a:solidFill>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户籍制度（史记记载）</a:t>
            </a:r>
            <a:endParaRPr lang="zh-CN" altLang="zh-CN" sz="2800" b="1">
              <a:solidFill>
                <a:srgbClr val="C00000"/>
              </a:solidFill>
              <a:latin typeface="楷体" panose="02010609060101010101" pitchFamily="49" charset="-122"/>
              <a:ea typeface="楷体" panose="02010609060101010101" pitchFamily="49" charset="-122"/>
              <a:cs typeface="楷体" panose="02010609060101010101" pitchFamily="49" charset="-122"/>
            </a:endParaRPr>
          </a:p>
          <a:p>
            <a:r>
              <a:rPr lang="zh-CN" altLang="zh-CN" sz="2800" b="1">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   秦自商鞅变法之后，秦就建立起以一夫一妇小家庭为单位的户籍制度。也叫</a:t>
            </a:r>
            <a:r>
              <a:rPr lang="zh-CN" altLang="zh-CN" sz="2800" b="1">
                <a:solidFill>
                  <a:srgbClr val="C00000"/>
                </a:solidFill>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编户齐民</a:t>
            </a:r>
            <a:r>
              <a:rPr lang="zh-CN" altLang="zh-CN" sz="2800" b="1">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。除了商人、赘婿等之外，凡拥有土地或是官府授田的人，都必须在官府的户口册上登记户籍</a:t>
            </a:r>
            <a:r>
              <a:rPr lang="en-US" altLang="zh-CN" sz="2800" b="1">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a:t>
            </a:r>
            <a:r>
              <a:rPr lang="zh-CN" altLang="zh-CN" sz="2800" b="1">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居民要迁徙户口，也必须向官府办理“更籍”手续。</a:t>
            </a:r>
            <a:r>
              <a:rPr lang="zh-CN" altLang="zh-CN" sz="2800" b="1">
                <a:solidFill>
                  <a:srgbClr val="C00000"/>
                </a:solidFill>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通过这样的制度，千千万万的编户小农被纳入国家的控制，保证了国家财政赋役的实施。</a:t>
            </a:r>
            <a:endParaRPr lang="zh-CN" altLang="zh-CN" sz="2800" b="1">
              <a:solidFill>
                <a:srgbClr val="C00000"/>
              </a:solidFill>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endParaRPr>
          </a:p>
        </p:txBody>
      </p:sp>
      <p:pic>
        <p:nvPicPr>
          <p:cNvPr id="5" name="图片 4"/>
          <p:cNvPicPr>
            <a:picLocks noChangeAspect="1"/>
          </p:cNvPicPr>
          <p:nvPr/>
        </p:nvPicPr>
        <p:blipFill>
          <a:blip r:embed="rId1" cstate="print"/>
          <a:stretch>
            <a:fillRect/>
          </a:stretch>
        </p:blipFill>
        <p:spPr>
          <a:xfrm>
            <a:off x="8801100" y="184150"/>
            <a:ext cx="3230880" cy="2755265"/>
          </a:xfrm>
          <a:prstGeom prst="rect">
            <a:avLst/>
          </a:prstGeom>
        </p:spPr>
      </p:pic>
      <p:sp>
        <p:nvSpPr>
          <p:cNvPr id="6" name="文本框 5"/>
          <p:cNvSpPr txBox="1"/>
          <p:nvPr/>
        </p:nvSpPr>
        <p:spPr>
          <a:xfrm>
            <a:off x="5765165" y="3861435"/>
            <a:ext cx="6266815" cy="2676525"/>
          </a:xfrm>
          <a:prstGeom prst="rect">
            <a:avLst/>
          </a:prstGeom>
          <a:solidFill>
            <a:schemeClr val="bg1"/>
          </a:solidFill>
          <a:ln w="28575">
            <a:solidFill>
              <a:srgbClr val="C00000"/>
            </a:solidFill>
            <a:prstDash val="sysDash"/>
          </a:ln>
        </p:spPr>
        <p:txBody>
          <a:bodyPr wrap="square" rtlCol="0" anchor="t">
            <a:spAutoFit/>
          </a:bodyPr>
          <a:p>
            <a:r>
              <a:rPr lang="zh-CN" altLang="zh-CN" sz="2800" b="1">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    </a:t>
            </a:r>
            <a:r>
              <a:rPr lang="zh-CN" altLang="zh-CN" sz="2800" b="1">
                <a:solidFill>
                  <a:srgbClr val="C00000"/>
                </a:solidFill>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云梦秦简</a:t>
            </a:r>
            <a:r>
              <a:rPr lang="zh-CN" altLang="zh-CN" sz="2800" b="1">
                <a:latin typeface="楷体" panose="02010609060101010101" pitchFamily="49" charset="-122"/>
                <a:ea typeface="楷体" panose="02010609060101010101" pitchFamily="49" charset="-122"/>
                <a:cs typeface="楷体" panose="02010609060101010101" pitchFamily="49" charset="-122"/>
                <a:sym typeface="微软雅黑" panose="020B0503020204020204" charset="-122"/>
              </a:rPr>
              <a:t>，1975年12月在湖北省云梦县睡虎地秦墓中出土，提供了自秦孝公至秦始皇时期陆续修成的秦律的部分内容，其中有刑律的律文和解释，有名目繁多的其他律文，还有案例和关于治狱的法律文书。</a:t>
            </a:r>
            <a:endParaRPr lang="zh-CN" altLang="en-US" sz="2000"/>
          </a:p>
        </p:txBody>
      </p:sp>
      <p:sp>
        <p:nvSpPr>
          <p:cNvPr id="7" name="文本框 6"/>
          <p:cNvSpPr txBox="1"/>
          <p:nvPr/>
        </p:nvSpPr>
        <p:spPr>
          <a:xfrm>
            <a:off x="8506460" y="3061970"/>
            <a:ext cx="3549650" cy="460375"/>
          </a:xfrm>
          <a:prstGeom prst="rect">
            <a:avLst/>
          </a:prstGeom>
          <a:solidFill>
            <a:schemeClr val="bg1"/>
          </a:solidFill>
        </p:spPr>
        <p:txBody>
          <a:bodyPr wrap="square" rtlCol="0">
            <a:spAutoFit/>
          </a:bodyPr>
          <a:p>
            <a:pPr algn="l"/>
            <a:r>
              <a:rPr lang="zh-CN" altLang="zh-CN" sz="2400" b="1">
                <a:latin typeface="楷体" panose="02010609060101010101" pitchFamily="49" charset="-122"/>
                <a:ea typeface="楷体" panose="02010609060101010101" pitchFamily="49" charset="-122"/>
                <a:cs typeface="楷体" panose="02010609060101010101" pitchFamily="49" charset="-122"/>
              </a:rPr>
              <a:t>《云梦睡虎地秦简》局部</a:t>
            </a:r>
            <a:endParaRPr lang="zh-CN" altLang="zh-CN" sz="2400" b="1">
              <a:latin typeface="楷体" panose="02010609060101010101" pitchFamily="49" charset="-122"/>
              <a:ea typeface="楷体" panose="02010609060101010101" pitchFamily="49" charset="-122"/>
              <a:cs typeface="楷体" panose="02010609060101010101" pitchFamily="49" charset="-122"/>
            </a:endParaRPr>
          </a:p>
        </p:txBody>
      </p:sp>
      <p:pic>
        <p:nvPicPr>
          <p:cNvPr id="11" name="图片 10"/>
          <p:cNvPicPr>
            <a:picLocks noChangeAspect="1"/>
          </p:cNvPicPr>
          <p:nvPr/>
        </p:nvPicPr>
        <p:blipFill>
          <a:blip r:embed="rId2">
            <a:extLst>
              <a:ext uri="{BEBA8EAE-BF5A-486C-A8C5-ECC9F3942E4B}">
                <a14:imgProps xmlns:a14="http://schemas.microsoft.com/office/drawing/2010/main">
                  <a14:imgLayer r:embed="rId3">
                    <a14:imgEffect>
                      <a14:backgroundRemoval t="4500" b="97500" l="6667" r="91852">
                        <a14:foregroundMark x1="45185" y1="10750" x2="45185" y2="10750"/>
                        <a14:foregroundMark x1="46296" y1="4500" x2="46296" y2="4500"/>
                        <a14:foregroundMark x1="81852" y1="41250" x2="81852" y2="41250"/>
                        <a14:foregroundMark x1="92222" y1="65500" x2="92222" y2="65500"/>
                        <a14:foregroundMark x1="52222" y1="94000" x2="52222" y2="94000"/>
                        <a14:foregroundMark x1="51852" y1="97500" x2="51852" y2="97500"/>
                        <a14:foregroundMark x1="12593" y1="52500" x2="12593" y2="52500"/>
                        <a14:foregroundMark x1="6667" y1="68750" x2="6667" y2="68750"/>
                      </a14:backgroundRemoval>
                    </a14:imgEffect>
                  </a14:imgLayer>
                </a14:imgProps>
              </a:ext>
              <a:ext uri="{28A0092B-C50C-407E-A947-70E740481C1C}">
                <a14:useLocalDpi xmlns:a14="http://schemas.microsoft.com/office/drawing/2010/main" val="0"/>
              </a:ext>
            </a:extLst>
          </a:blip>
          <a:stretch>
            <a:fillRect/>
          </a:stretch>
        </p:blipFill>
        <p:spPr>
          <a:xfrm>
            <a:off x="5612130" y="184150"/>
            <a:ext cx="713105" cy="1056005"/>
          </a:xfrm>
          <a:prstGeom prst="rect">
            <a:avLst/>
          </a:prstGeom>
        </p:spPr>
      </p:pic>
      <p:pic>
        <p:nvPicPr>
          <p:cNvPr id="22" name="图片 21"/>
          <p:cNvPicPr>
            <a:picLocks noChangeAspect="1"/>
          </p:cNvPicPr>
          <p:nvPr/>
        </p:nvPicPr>
        <p:blipFill rotWithShape="1">
          <a:blip r:embed="rId4">
            <a:extLst>
              <a:ext uri="{BEBA8EAE-BF5A-486C-A8C5-ECC9F3942E4B}">
                <a14:imgProps xmlns:a14="http://schemas.microsoft.com/office/drawing/2010/main">
                  <a14:imgLayer r:embed="rId5">
                    <a14:imgEffect>
                      <a14:backgroundRemoval t="9831" b="91864" l="2286" r="47048">
                        <a14:foregroundMark x1="2476" y1="61356" x2="2476" y2="61356"/>
                        <a14:foregroundMark x1="47048" y1="52203" x2="47048" y2="52203"/>
                        <a14:foregroundMark x1="25905" y1="91864" x2="25905" y2="91864"/>
                      </a14:backgroundRemoval>
                    </a14:imgEffect>
                  </a14:imgLayer>
                </a14:imgProps>
              </a:ext>
              <a:ext uri="{28A0092B-C50C-407E-A947-70E740481C1C}">
                <a14:useLocalDpi xmlns:a14="http://schemas.microsoft.com/office/drawing/2010/main" val="0"/>
              </a:ext>
            </a:extLst>
          </a:blip>
          <a:srcRect r="50000"/>
          <a:stretch>
            <a:fillRect/>
          </a:stretch>
        </p:blipFill>
        <p:spPr>
          <a:xfrm>
            <a:off x="7046595" y="-8890"/>
            <a:ext cx="114427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xit" presetSubtype="4" fill="hold" grpId="0" nodeType="clickEffect">
                                  <p:stCondLst>
                                    <p:cond delay="0"/>
                                  </p:stCondLst>
                                  <p:childTnLst>
                                    <p:animEffect transition="out" filter="wipe(down)">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par>
                                <p:cTn id="22" presetID="22" presetClass="exit" presetSubtype="4" fill="hold" nodeType="withEffect">
                                  <p:stCondLst>
                                    <p:cond delay="0"/>
                                  </p:stCondLst>
                                  <p:childTnLst>
                                    <p:animEffect transition="out" filter="wipe(down)">
                                      <p:cBhvr>
                                        <p:cTn id="23" dur="500"/>
                                        <p:tgtEl>
                                          <p:spTgt spid="5"/>
                                        </p:tgtEl>
                                      </p:cBhvr>
                                    </p:animEffect>
                                    <p:set>
                                      <p:cBhvr>
                                        <p:cTn id="24" dur="1" fill="hold">
                                          <p:stCondLst>
                                            <p:cond delay="499"/>
                                          </p:stCondLst>
                                        </p:cTn>
                                        <p:tgtEl>
                                          <p:spTgt spid="5"/>
                                        </p:tgtEl>
                                        <p:attrNameLst>
                                          <p:attrName>style.visibility</p:attrName>
                                        </p:attrNameLst>
                                      </p:cBhvr>
                                      <p:to>
                                        <p:strVal val="hidden"/>
                                      </p:to>
                                    </p:set>
                                  </p:childTnLst>
                                </p:cTn>
                              </p:par>
                              <p:par>
                                <p:cTn id="25" presetID="22" presetClass="exit" presetSubtype="4" fill="hold" grpId="0" nodeType="withEffect">
                                  <p:stCondLst>
                                    <p:cond delay="0"/>
                                  </p:stCondLst>
                                  <p:childTnLst>
                                    <p:animEffect transition="out" filter="wipe(down)">
                                      <p:cBhvr>
                                        <p:cTn id="26" dur="500"/>
                                        <p:tgtEl>
                                          <p:spTgt spid="7"/>
                                        </p:tgtEl>
                                      </p:cBhvr>
                                    </p:animEffect>
                                    <p:set>
                                      <p:cBhvr>
                                        <p:cTn id="27" dur="1" fill="hold">
                                          <p:stCondLst>
                                            <p:cond delay="499"/>
                                          </p:stCondLst>
                                        </p:cTn>
                                        <p:tgtEl>
                                          <p:spTgt spid="7"/>
                                        </p:tgtEl>
                                        <p:attrNameLst>
                                          <p:attrName>style.visibility</p:attrName>
                                        </p:attrNameLst>
                                      </p:cBhvr>
                                      <p:to>
                                        <p:strVal val="hidden"/>
                                      </p:to>
                                    </p:set>
                                  </p:childTnLst>
                                </p:cTn>
                              </p:par>
                            </p:childTnLst>
                          </p:cTn>
                        </p:par>
                        <p:par>
                          <p:cTn id="28" fill="hold">
                            <p:stCondLst>
                              <p:cond delay="500"/>
                            </p:stCondLst>
                            <p:childTnLst>
                              <p:par>
                                <p:cTn id="29" presetID="1" presetClass="entr" presetSubtype="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9" grpId="0"/>
      <p:bldP spid="30" grpId="0"/>
      <p:bldP spid="31" grpId="0"/>
      <p:bldP spid="32" grpId="0"/>
      <p:bldP spid="33" grpId="0"/>
      <p:bldP spid="9" grpId="1"/>
      <p:bldP spid="29" grpId="1"/>
      <p:bldP spid="30" grpId="1"/>
      <p:bldP spid="31" grpId="1"/>
      <p:bldP spid="32" grpId="1"/>
      <p:bldP spid="33" grpId="1"/>
      <p:bldP spid="6" grpId="0" bldLvl="0" animBg="1"/>
      <p:bldP spid="7" grpId="0" bldLvl="0" animBg="1"/>
      <p:bldP spid="6" grpId="1" animBg="1"/>
      <p:bldP spid="7" grpId="1" animBg="1"/>
      <p:bldP spid="10" grpId="0" animBg="1"/>
      <p:bldP spid="10"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654685" y="418465"/>
            <a:ext cx="10881995" cy="578448"/>
          </a:xfrm>
          <a:prstGeom prst="roundRect">
            <a:avLst/>
          </a:prstGeom>
          <a:noFill/>
          <a:ln>
            <a:noFill/>
          </a:ln>
          <a:extLst>
            <a:ext uri="{909E8E84-426E-40DD-AFC4-6F175D3DCCD1}">
              <a14:hiddenFill xmlns:a14="http://schemas.microsoft.com/office/drawing/2010/main">
                <a:solidFill>
                  <a:srgbClr val="C00000"/>
                </a:solidFill>
              </a14:hiddenFill>
            </a:ext>
          </a:extLst>
        </p:spPr>
        <p:txBody>
          <a:bodyPr wrap="square" rtlCol="0">
            <a:spAutoFit/>
          </a:bodyPr>
          <a:lstStyle/>
          <a:p>
            <a:pPr algn="ctr"/>
            <a:r>
              <a:rPr lang="zh-CN" altLang="en-US" sz="2800" b="1" dirty="0">
                <a:solidFill>
                  <a:srgbClr val="C00000"/>
                </a:solidFill>
                <a:latin typeface="微软雅黑" panose="020B0503020204020204" charset="-122"/>
                <a:ea typeface="微软雅黑" panose="020B0503020204020204" charset="-122"/>
                <a:sym typeface="+mn-ea"/>
              </a:rPr>
              <a:t>问题探究：秦建立起来的统一多民族封建国家有何意义？</a:t>
            </a:r>
            <a:endParaRPr lang="zh-CN" altLang="en-US" sz="2800" b="1" dirty="0">
              <a:solidFill>
                <a:srgbClr val="C00000"/>
              </a:solidFill>
              <a:latin typeface="微软雅黑" panose="020B0503020204020204" charset="-122"/>
              <a:ea typeface="微软雅黑" panose="020B0503020204020204" charset="-122"/>
              <a:sym typeface="+mn-ea"/>
            </a:endParaRPr>
          </a:p>
        </p:txBody>
      </p:sp>
      <p:sp>
        <p:nvSpPr>
          <p:cNvPr id="11" name="文本框 10"/>
          <p:cNvSpPr txBox="1"/>
          <p:nvPr/>
        </p:nvSpPr>
        <p:spPr>
          <a:xfrm>
            <a:off x="321310" y="1230630"/>
            <a:ext cx="11548745" cy="4831080"/>
          </a:xfrm>
          <a:prstGeom prst="rect">
            <a:avLst/>
          </a:prstGeom>
          <a:noFill/>
        </p:spPr>
        <p:txBody>
          <a:bodyPr wrap="square">
            <a:spAutoFit/>
          </a:bodyPr>
          <a:p>
            <a:pPr indent="711200" algn="l" fontAlgn="auto">
              <a:buClrTx/>
              <a:buSzTx/>
              <a:extLst>
                <a:ext uri="{35155182-B16C-46BC-9424-99874614C6A1}">
                  <wpsdc:indentchars xmlns:wpsdc="http://www.wps.cn/officeDocument/2017/drawingmlCustomData" val="200" checksum="3773799597"/>
                </a:ext>
              </a:extLst>
            </a:pPr>
            <a:r>
              <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材料一：在此之前，无论名义上如何，中国实际上是分裂的，所谓“诸夏”或“中国</a:t>
            </a:r>
            <a:r>
              <a:rPr lang="en-US" altLang="zh-CN"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a:t>
            </a:r>
            <a:r>
              <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只是一个笼统的概念，并无确切的范围和实际的组织。直到秦统一，“中国”二字才有具体的表现，它代表着一个具有明确政治制度的庞大帝国和明确地理区域的广大国土和民众。更重要的是，“大一统”观念由此深入人心，促使中国各民族产生融合智慧、发展共同文化的伟大理想。</a:t>
            </a:r>
            <a:endPar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endParaRPr>
          </a:p>
          <a:p>
            <a:pPr indent="0" algn="r" fontAlgn="auto">
              <a:buClrTx/>
              <a:buSzTx/>
            </a:pPr>
            <a:r>
              <a:rPr lang="en-US" altLang="zh-CN"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a:t>
            </a:r>
            <a:r>
              <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邹纪万</a:t>
            </a:r>
            <a:r>
              <a:rPr lang="en-US" altLang="zh-CN"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a:t>
            </a:r>
            <a:r>
              <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秦汉史</a:t>
            </a:r>
            <a:r>
              <a:rPr lang="en-US" altLang="zh-CN"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a:t>
            </a:r>
            <a:endParaRPr lang="en-US" altLang="zh-CN" sz="2800" b="1" dirty="0">
              <a:solidFill>
                <a:schemeClr val="tx1"/>
              </a:solidFill>
              <a:latin typeface="楷体" panose="02010609060101010101" pitchFamily="49" charset="-122"/>
              <a:ea typeface="楷体" panose="02010609060101010101" pitchFamily="49" charset="-122"/>
              <a:cs typeface="楷体" panose="02010609060101010101" pitchFamily="49" charset="-122"/>
            </a:endParaRPr>
          </a:p>
          <a:p>
            <a:pPr indent="711200" algn="l" fontAlgn="auto">
              <a:buClrTx/>
              <a:buSzTx/>
              <a:buFontTx/>
              <a:extLst>
                <a:ext uri="{35155182-B16C-46BC-9424-99874614C6A1}">
                  <wpsdc:indentchars xmlns:wpsdc="http://www.wps.cn/officeDocument/2017/drawingmlCustomData" val="200" checksum="3773799597"/>
                </a:ext>
              </a:extLst>
            </a:pPr>
            <a:r>
              <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材料二：秦人统一，此期间有极关重要者四事：一、为中国版图之确立；二、为中国民族之抟[tuán]成；三、为中国政治制度之创建；四、为中国学术思想之奠定。</a:t>
            </a:r>
            <a:endPar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endParaRPr>
          </a:p>
          <a:p>
            <a:pPr indent="0" algn="r" fontAlgn="auto">
              <a:buClrTx/>
              <a:buSzTx/>
            </a:pPr>
            <a:r>
              <a:rPr lang="en-US" altLang="zh-CN"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         ——钱穆《国史大纲》</a:t>
            </a:r>
            <a:endParaRPr lang="en-US" altLang="zh-CN" sz="2800" b="1" dirty="0">
              <a:solidFill>
                <a:schemeClr val="tx1"/>
              </a:solidFill>
              <a:latin typeface="楷体" panose="02010609060101010101" pitchFamily="49" charset="-122"/>
              <a:ea typeface="楷体" panose="02010609060101010101" pitchFamily="49" charset="-122"/>
              <a:cs typeface="楷体" panose="02010609060101010101" pitchFamily="49" charset="-122"/>
            </a:endParaRPr>
          </a:p>
        </p:txBody>
      </p:sp>
      <p:sp>
        <p:nvSpPr>
          <p:cNvPr id="15" name="矩形 14"/>
          <p:cNvSpPr/>
          <p:nvPr>
            <p:custDataLst>
              <p:tags r:id="rId1"/>
            </p:custDataLst>
          </p:nvPr>
        </p:nvSpPr>
        <p:spPr>
          <a:xfrm>
            <a:off x="208915" y="2601595"/>
            <a:ext cx="11772900" cy="3322955"/>
          </a:xfrm>
          <a:prstGeom prst="rect">
            <a:avLst/>
          </a:prstGeom>
          <a:solidFill>
            <a:sysClr val="window" lastClr="FFFFFF"/>
          </a:solidFill>
          <a:ln w="28575" cap="flat" cmpd="sng">
            <a:solidFill>
              <a:srgbClr val="C00000"/>
            </a:solidFill>
            <a:prstDash val="solid"/>
            <a:miter/>
            <a:headEnd type="none" w="med" len="med"/>
            <a:tailEnd type="none" w="med" len="med"/>
          </a:ln>
          <a:effectLst>
            <a:outerShdw blurRad="50800" dist="38100" dir="5400000" algn="t" rotWithShape="0">
              <a:prstClr val="black">
                <a:alpha val="40000"/>
              </a:prstClr>
            </a:outerShdw>
          </a:effectLst>
        </p:spPr>
        <p:txBody>
          <a:bodyPr wrap="square">
            <a:spAutoFit/>
          </a:bodyPr>
          <a:p>
            <a:pPr algn="l" fontAlgn="auto">
              <a:lnSpc>
                <a:spcPct val="150000"/>
              </a:lnSpc>
            </a:pPr>
            <a:r>
              <a:rPr lang="zh-CN" altLang="en-US" sz="2800" b="1" dirty="0">
                <a:solidFill>
                  <a:sysClr val="windowText" lastClr="000000"/>
                </a:solidFill>
                <a:effectLst/>
                <a:latin typeface="楷体" panose="02010609060101010101" pitchFamily="49" charset="-122"/>
                <a:ea typeface="楷体" panose="02010609060101010101" pitchFamily="49" charset="-122"/>
                <a:cs typeface="微软雅黑" panose="020B0503020204020204" charset="-122"/>
              </a:rPr>
              <a:t>①建立起幅员辽阔的国家，奠定此后古代</a:t>
            </a:r>
            <a:r>
              <a:rPr lang="zh-CN" altLang="en-US" sz="2800" b="1" dirty="0">
                <a:solidFill>
                  <a:srgbClr val="C00000"/>
                </a:solidFill>
                <a:effectLst/>
                <a:latin typeface="楷体" panose="02010609060101010101" pitchFamily="49" charset="-122"/>
                <a:ea typeface="楷体" panose="02010609060101010101" pitchFamily="49" charset="-122"/>
                <a:cs typeface="微软雅黑" panose="020B0503020204020204" charset="-122"/>
              </a:rPr>
              <a:t>中国版图的基本框架</a:t>
            </a:r>
            <a:r>
              <a:rPr lang="zh-CN" altLang="en-US" sz="2800" b="1" dirty="0">
                <a:solidFill>
                  <a:sysClr val="windowText" lastClr="000000"/>
                </a:solidFill>
                <a:effectLst/>
                <a:latin typeface="楷体" panose="02010609060101010101" pitchFamily="49" charset="-122"/>
                <a:ea typeface="楷体" panose="02010609060101010101" pitchFamily="49" charset="-122"/>
                <a:cs typeface="微软雅黑" panose="020B0503020204020204" charset="-122"/>
              </a:rPr>
              <a:t>。</a:t>
            </a:r>
            <a:endParaRPr lang="zh-CN" altLang="en-US" sz="2800" b="1" dirty="0">
              <a:solidFill>
                <a:sysClr val="windowText" lastClr="000000"/>
              </a:solidFill>
              <a:effectLst/>
              <a:latin typeface="楷体" panose="02010609060101010101" pitchFamily="49" charset="-122"/>
              <a:ea typeface="楷体" panose="02010609060101010101" pitchFamily="49" charset="-122"/>
              <a:cs typeface="微软雅黑" panose="020B0503020204020204" charset="-122"/>
            </a:endParaRPr>
          </a:p>
          <a:p>
            <a:pPr algn="l" fontAlgn="auto">
              <a:lnSpc>
                <a:spcPct val="150000"/>
              </a:lnSpc>
            </a:pPr>
            <a:r>
              <a:rPr lang="zh-CN" altLang="en-US" sz="2800" b="1" dirty="0">
                <a:solidFill>
                  <a:sysClr val="windowText" lastClr="000000"/>
                </a:solidFill>
                <a:effectLst/>
                <a:latin typeface="楷体" panose="02010609060101010101" pitchFamily="49" charset="-122"/>
                <a:ea typeface="楷体" panose="02010609060101010101" pitchFamily="49" charset="-122"/>
                <a:cs typeface="微软雅黑" panose="020B0503020204020204" charset="-122"/>
              </a:rPr>
              <a:t>②秦朝确立的</a:t>
            </a:r>
            <a:r>
              <a:rPr lang="zh-CN" altLang="en-US" sz="2800" b="1" dirty="0">
                <a:solidFill>
                  <a:srgbClr val="C00000"/>
                </a:solidFill>
                <a:effectLst/>
                <a:latin typeface="楷体" panose="02010609060101010101" pitchFamily="49" charset="-122"/>
                <a:ea typeface="楷体" panose="02010609060101010101" pitchFamily="49" charset="-122"/>
                <a:cs typeface="微软雅黑" panose="020B0503020204020204" charset="-122"/>
              </a:rPr>
              <a:t>专制主义中央集权制度</a:t>
            </a:r>
            <a:r>
              <a:rPr lang="zh-CN" altLang="en-US" sz="2800" b="1" dirty="0">
                <a:solidFill>
                  <a:sysClr val="windowText" lastClr="000000"/>
                </a:solidFill>
                <a:effectLst/>
                <a:latin typeface="楷体" panose="02010609060101010101" pitchFamily="49" charset="-122"/>
                <a:ea typeface="楷体" panose="02010609060101010101" pitchFamily="49" charset="-122"/>
                <a:cs typeface="微软雅黑" panose="020B0503020204020204" charset="-122"/>
              </a:rPr>
              <a:t>被以后的王朝长期沿用，影响深远。</a:t>
            </a:r>
            <a:endParaRPr lang="zh-CN" altLang="en-US" sz="2800" b="1" dirty="0">
              <a:solidFill>
                <a:sysClr val="windowText" lastClr="000000"/>
              </a:solidFill>
              <a:effectLst/>
              <a:latin typeface="楷体" panose="02010609060101010101" pitchFamily="49" charset="-122"/>
              <a:ea typeface="楷体" panose="02010609060101010101" pitchFamily="49" charset="-122"/>
              <a:cs typeface="微软雅黑" panose="020B0503020204020204" charset="-122"/>
            </a:endParaRPr>
          </a:p>
          <a:p>
            <a:pPr algn="l" fontAlgn="auto">
              <a:lnSpc>
                <a:spcPct val="150000"/>
              </a:lnSpc>
            </a:pPr>
            <a:r>
              <a:rPr lang="zh-CN" altLang="en-US" sz="2800" b="1" dirty="0">
                <a:solidFill>
                  <a:sysClr val="windowText" lastClr="000000"/>
                </a:solidFill>
                <a:effectLst/>
                <a:latin typeface="楷体" panose="02010609060101010101" pitchFamily="49" charset="-122"/>
                <a:ea typeface="楷体" panose="02010609060101010101" pitchFamily="49" charset="-122"/>
                <a:cs typeface="微软雅黑" panose="020B0503020204020204" charset="-122"/>
              </a:rPr>
              <a:t>③</a:t>
            </a:r>
            <a:r>
              <a:rPr lang="zh-CN" altLang="en-US" sz="2800" b="1" dirty="0">
                <a:effectLst/>
                <a:latin typeface="楷体" panose="02010609060101010101" pitchFamily="49" charset="-122"/>
                <a:ea typeface="楷体" panose="02010609060101010101" pitchFamily="49" charset="-122"/>
                <a:cs typeface="微软雅黑" panose="020B0503020204020204" charset="-122"/>
                <a:sym typeface="等线" panose="02010600030101010101" charset="-122"/>
              </a:rPr>
              <a:t>空前统一的封建国家，促进了各民族的交往交流交融，</a:t>
            </a:r>
            <a:r>
              <a:rPr lang="zh-CN" altLang="en-US" sz="2800" b="1" dirty="0">
                <a:solidFill>
                  <a:srgbClr val="C00000"/>
                </a:solidFill>
                <a:effectLst/>
                <a:latin typeface="楷体" panose="02010609060101010101" pitchFamily="49" charset="-122"/>
                <a:ea typeface="楷体" panose="02010609060101010101" pitchFamily="49" charset="-122"/>
                <a:cs typeface="微软雅黑" panose="020B0503020204020204" charset="-122"/>
                <a:sym typeface="等线" panose="02010600030101010101" charset="-122"/>
              </a:rPr>
              <a:t>推动了国家政治、经济、社会的发展</a:t>
            </a:r>
            <a:r>
              <a:rPr lang="zh-CN" altLang="en-US" sz="2800" b="1" dirty="0">
                <a:effectLst/>
                <a:latin typeface="楷体" panose="02010609060101010101" pitchFamily="49" charset="-122"/>
                <a:ea typeface="楷体" panose="02010609060101010101" pitchFamily="49" charset="-122"/>
                <a:cs typeface="微软雅黑" panose="020B0503020204020204" charset="-122"/>
                <a:sym typeface="等线" panose="02010600030101010101" charset="-122"/>
              </a:rPr>
              <a:t>。</a:t>
            </a:r>
            <a:endParaRPr lang="zh-CN" altLang="en-US" sz="2800" b="1" dirty="0">
              <a:effectLst/>
              <a:latin typeface="楷体" panose="02010609060101010101" pitchFamily="49" charset="-122"/>
              <a:ea typeface="楷体" panose="02010609060101010101" pitchFamily="49" charset="-122"/>
              <a:cs typeface="微软雅黑" panose="020B0503020204020204" charset="-122"/>
              <a:sym typeface="等线" panose="02010600030101010101" charset="-122"/>
            </a:endParaRPr>
          </a:p>
          <a:p>
            <a:pPr algn="l" fontAlgn="auto">
              <a:lnSpc>
                <a:spcPct val="150000"/>
              </a:lnSpc>
            </a:pPr>
            <a:r>
              <a:rPr lang="zh-CN" altLang="en-US" sz="2800" b="1" dirty="0">
                <a:effectLst/>
                <a:latin typeface="楷体" panose="02010609060101010101" pitchFamily="49" charset="-122"/>
                <a:ea typeface="楷体" panose="02010609060101010101" pitchFamily="49" charset="-122"/>
                <a:cs typeface="微软雅黑" panose="020B0503020204020204" charset="-122"/>
                <a:sym typeface="等线" panose="02010600030101010101" charset="-122"/>
              </a:rPr>
              <a:t>④为中国古代</a:t>
            </a:r>
            <a:r>
              <a:rPr lang="zh-CN" altLang="en-US" sz="2800" b="1" dirty="0">
                <a:solidFill>
                  <a:srgbClr val="C00000"/>
                </a:solidFill>
                <a:effectLst/>
                <a:latin typeface="楷体" panose="02010609060101010101" pitchFamily="49" charset="-122"/>
                <a:ea typeface="楷体" panose="02010609060101010101" pitchFamily="49" charset="-122"/>
                <a:cs typeface="微软雅黑" panose="020B0503020204020204" charset="-122"/>
                <a:sym typeface="等线" panose="02010600030101010101" charset="-122"/>
              </a:rPr>
              <a:t>统一多民族国家认同</a:t>
            </a:r>
            <a:r>
              <a:rPr lang="zh-CN" altLang="en-US" sz="2800" b="1" dirty="0">
                <a:effectLst/>
                <a:latin typeface="楷体" panose="02010609060101010101" pitchFamily="49" charset="-122"/>
                <a:ea typeface="楷体" panose="02010609060101010101" pitchFamily="49" charset="-122"/>
                <a:cs typeface="微软雅黑" panose="020B0503020204020204" charset="-122"/>
                <a:sym typeface="等线" panose="02010600030101010101" charset="-122"/>
              </a:rPr>
              <a:t>的构建与发展奠基</a:t>
            </a:r>
            <a:r>
              <a:rPr lang="zh-CN" altLang="en-US" sz="2800" b="1" dirty="0">
                <a:effectLst/>
                <a:latin typeface="楷体" panose="02010609060101010101" pitchFamily="49" charset="-122"/>
                <a:ea typeface="楷体" panose="02010609060101010101" pitchFamily="49" charset="-122"/>
                <a:cs typeface="微软雅黑" panose="020B0503020204020204" charset="-122"/>
                <a:sym typeface="等线" panose="02010600030101010101" charset="-122"/>
              </a:rPr>
              <a:t>。</a:t>
            </a:r>
            <a:endParaRPr lang="zh-CN" altLang="en-US" sz="2800" b="1" dirty="0">
              <a:effectLst/>
              <a:latin typeface="楷体" panose="02010609060101010101" pitchFamily="49" charset="-122"/>
              <a:ea typeface="楷体" panose="02010609060101010101" pitchFamily="49" charset="-122"/>
              <a:cs typeface="微软雅黑" panose="020B0503020204020204" charset="-122"/>
              <a:sym typeface="等线" panose="0201060003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5"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p:cNvPicPr>
          <p:nvPr/>
        </p:nvPicPr>
        <p:blipFill>
          <a:blip r:embed="rId1"/>
          <a:stretch>
            <a:fillRect/>
          </a:stretch>
        </p:blipFill>
        <p:spPr>
          <a:xfrm>
            <a:off x="0" y="0"/>
            <a:ext cx="12192000" cy="6858000"/>
          </a:xfrm>
          <a:prstGeom prst="rect">
            <a:avLst/>
          </a:prstGeom>
          <a:noFill/>
          <a:ln w="9525">
            <a:noFill/>
          </a:ln>
        </p:spPr>
      </p:pic>
      <p:sp>
        <p:nvSpPr>
          <p:cNvPr id="6" name="矩形 5"/>
          <p:cNvSpPr/>
          <p:nvPr/>
        </p:nvSpPr>
        <p:spPr>
          <a:xfrm>
            <a:off x="661035" y="730250"/>
            <a:ext cx="11080115" cy="5507990"/>
          </a:xfrm>
          <a:prstGeom prst="rect">
            <a:avLst/>
          </a:prstGeom>
          <a:noFill/>
          <a:ln>
            <a:solidFill>
              <a:sysClr val="window" lastClr="FFFFFF"/>
            </a:solidFill>
          </a:ln>
          <a:extLst>
            <a:ext uri="{909E8E84-426E-40DD-AFC4-6F175D3DCCD1}">
              <a14:hiddenFill xmlns:a14="http://schemas.microsoft.com/office/drawing/2010/main">
                <a:solidFill>
                  <a:srgbClr val="873624"/>
                </a:solidFill>
              </a14:hiddenFill>
            </a:ext>
          </a:extLst>
        </p:spPr>
        <p:style>
          <a:lnRef idx="2">
            <a:srgbClr val="873624">
              <a:shade val="50000"/>
            </a:srgbClr>
          </a:lnRef>
          <a:fillRef idx="1">
            <a:srgbClr val="873624"/>
          </a:fillRef>
          <a:effectRef idx="0">
            <a:srgbClr val="873624"/>
          </a:effectRef>
          <a:fontRef idx="minor">
            <a:sysClr val="window" lastClr="FFFFFF"/>
          </a:fontRef>
        </p:style>
        <p:txBody>
          <a:bodyPr rtlCol="0" anchor="ctr"/>
          <a:p>
            <a:pPr algn="ctr"/>
            <a:endParaRPr lang="zh-CN" altLang="en-US"/>
          </a:p>
        </p:txBody>
      </p:sp>
      <p:sp>
        <p:nvSpPr>
          <p:cNvPr id="7" name="标题 7"/>
          <p:cNvSpPr>
            <a:spLocks noGrp="1"/>
          </p:cNvSpPr>
          <p:nvPr/>
        </p:nvSpPr>
        <p:spPr>
          <a:xfrm>
            <a:off x="2524760" y="2961005"/>
            <a:ext cx="7190105" cy="947420"/>
          </a:xfrm>
          <a:prstGeom prst="rect">
            <a:avLst/>
          </a:prstGeom>
          <a:solidFill>
            <a:sysClr val="window" lastClr="FFFFFF"/>
          </a:solidFill>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ysClr val="windowText" lastClr="000000"/>
                </a:solidFill>
                <a:latin typeface="+mj-lt"/>
                <a:ea typeface="+mj-ea"/>
                <a:cs typeface="+mj-cs"/>
              </a:defRPr>
            </a:lvl1pPr>
          </a:lstStyle>
          <a:p>
            <a:pPr algn="ctr"/>
            <a:br>
              <a:rPr lang="zh-CN" altLang="en-US" sz="5400" b="1" dirty="0">
                <a:latin typeface="华文新魏" panose="02010800040101010101" pitchFamily="2" charset="-122"/>
                <a:ea typeface="华文新魏" panose="02010800040101010101" pitchFamily="2" charset="-122"/>
                <a:sym typeface="+mn-ea"/>
              </a:rPr>
            </a:br>
            <a:r>
              <a:rPr lang="zh-CN" altLang="en-US" sz="5400">
                <a:solidFill>
                  <a:sysClr val="windowText" lastClr="000000"/>
                </a:solidFill>
                <a:latin typeface="楷体" panose="02010609060101010101" pitchFamily="49" charset="-122"/>
                <a:ea typeface="楷体" panose="02010609060101010101" pitchFamily="49" charset="-122"/>
                <a:cs typeface="楷体" panose="02010609060101010101" pitchFamily="49" charset="-122"/>
                <a:sym typeface="+mn-ea"/>
              </a:rPr>
              <a:t>三、秦的速</a:t>
            </a:r>
            <a:r>
              <a:rPr lang="zh-CN" altLang="en-US" sz="5400">
                <a:solidFill>
                  <a:sysClr val="windowText" lastClr="000000"/>
                </a:solidFill>
                <a:latin typeface="楷体" panose="02010609060101010101" pitchFamily="49" charset="-122"/>
                <a:ea typeface="楷体" panose="02010609060101010101" pitchFamily="49" charset="-122"/>
                <a:cs typeface="楷体" panose="02010609060101010101" pitchFamily="49" charset="-122"/>
                <a:sym typeface="+mn-ea"/>
              </a:rPr>
              <a:t>亡</a:t>
            </a:r>
            <a:endParaRPr lang="zh-CN" altLang="en-US" sz="5400">
              <a:solidFill>
                <a:sysClr val="windowText" lastClr="000000"/>
              </a:solidFill>
              <a:latin typeface="楷体" panose="02010609060101010101" pitchFamily="49" charset="-122"/>
              <a:ea typeface="楷体" panose="02010609060101010101" pitchFamily="49" charset="-122"/>
              <a:cs typeface="楷体" panose="02010609060101010101" pitchFamily="49" charset="-122"/>
              <a:sym typeface="+mn-ea"/>
            </a:endParaRP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488055" cy="578444"/>
          </a:xfrm>
          <a:prstGeom prst="roundRect">
            <a:avLst/>
          </a:prstGeom>
          <a:solidFill>
            <a:srgbClr val="C00000"/>
          </a:solidFill>
        </p:spPr>
        <p:txBody>
          <a:bodyPr wrap="square" rtlCol="0">
            <a:spAutoFit/>
          </a:bodyPr>
          <a:p>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（一）秦</a:t>
            </a:r>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朝暴政</a:t>
            </a:r>
            <a:endPar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endParaRPr>
          </a:p>
        </p:txBody>
      </p:sp>
      <p:sp>
        <p:nvSpPr>
          <p:cNvPr id="8" name="五边形 7"/>
          <p:cNvSpPr/>
          <p:nvPr/>
        </p:nvSpPr>
        <p:spPr>
          <a:xfrm>
            <a:off x="1270" y="99060"/>
            <a:ext cx="474345" cy="592455"/>
          </a:xfrm>
          <a:prstGeom prst="homePlate">
            <a:avLst/>
          </a:prstGeom>
          <a:solidFill>
            <a:srgbClr val="C00000"/>
          </a:solidFill>
          <a:ln>
            <a:noFill/>
          </a:ln>
        </p:spPr>
        <p:style>
          <a:lnRef idx="2">
            <a:srgbClr val="873624">
              <a:shade val="50000"/>
            </a:srgbClr>
          </a:lnRef>
          <a:fillRef idx="1">
            <a:srgbClr val="873624"/>
          </a:fillRef>
          <a:effectRef idx="0">
            <a:srgbClr val="873624"/>
          </a:effectRef>
          <a:fontRef idx="minor">
            <a:sysClr val="window" lastClr="FFFFFF"/>
          </a:fontRef>
        </p:style>
        <p:txBody>
          <a:bodyPr rtlCol="0" anchor="ctr"/>
          <a:p>
            <a:pPr algn="ctr"/>
            <a:endParaRPr lang="zh-CN" altLang="en-US"/>
          </a:p>
        </p:txBody>
      </p:sp>
      <p:sp>
        <p:nvSpPr>
          <p:cNvPr id="10" name="矩形 9"/>
          <p:cNvSpPr/>
          <p:nvPr/>
        </p:nvSpPr>
        <p:spPr>
          <a:xfrm>
            <a:off x="326035" y="1428268"/>
            <a:ext cx="9252680" cy="3322955"/>
          </a:xfrm>
          <a:prstGeom prst="rect">
            <a:avLst/>
          </a:prstGeom>
        </p:spPr>
        <p:txBody>
          <a:bodyPr wrap="square">
            <a:spAutoFit/>
          </a:bodyPr>
          <a:p>
            <a:pPr lvl="0">
              <a:lnSpc>
                <a:spcPct val="150000"/>
              </a:lnSpc>
            </a:pP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① 穷奢极欲，大兴土木</a:t>
            </a:r>
            <a:endParaRPr lang="en-US" altLang="zh-CN" sz="2800" b="1" u="sng" dirty="0">
              <a:solidFill>
                <a:prstClr val="black"/>
              </a:solidFill>
              <a:latin typeface="方正宋刻本秀楷简体" panose="02000000000000000000" pitchFamily="2" charset="-122"/>
              <a:ea typeface="方正宋刻本秀楷简体" panose="02000000000000000000" pitchFamily="2" charset="-122"/>
            </a:endParaRPr>
          </a:p>
          <a:p>
            <a:pPr lvl="0">
              <a:lnSpc>
                <a:spcPct val="150000"/>
              </a:lnSpc>
            </a:pP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② 花费巨额钱财求仙访药，兴师动众出外巡游、封禅</a:t>
            </a:r>
            <a:endParaRPr lang="en-US" altLang="zh-CN" sz="2800" b="1" dirty="0">
              <a:solidFill>
                <a:prstClr val="black"/>
              </a:solidFill>
              <a:latin typeface="方正宋刻本秀楷简体" panose="02000000000000000000" pitchFamily="2" charset="-122"/>
              <a:ea typeface="方正宋刻本秀楷简体" panose="02000000000000000000" pitchFamily="2" charset="-122"/>
            </a:endParaRPr>
          </a:p>
          <a:p>
            <a:pPr lvl="0">
              <a:lnSpc>
                <a:spcPct val="150000"/>
              </a:lnSpc>
            </a:pP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③ </a:t>
            </a:r>
            <a:r>
              <a:rPr lang="zh-CN" altLang="en-US" sz="2800" b="1" dirty="0">
                <a:solidFill>
                  <a:srgbClr val="C00000"/>
                </a:solidFill>
                <a:latin typeface="方正宋刻本秀楷简体" panose="02000000000000000000" pitchFamily="2" charset="-122"/>
                <a:ea typeface="方正宋刻本秀楷简体" panose="02000000000000000000" pitchFamily="2" charset="-122"/>
              </a:rPr>
              <a:t>赋税、徭役繁重</a:t>
            </a: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，百姓不堪重负</a:t>
            </a:r>
            <a:endParaRPr lang="en-US" altLang="zh-CN" sz="2800" b="1" dirty="0">
              <a:solidFill>
                <a:prstClr val="black"/>
              </a:solidFill>
              <a:latin typeface="方正宋刻本秀楷简体" panose="02000000000000000000" pitchFamily="2" charset="-122"/>
              <a:ea typeface="方正宋刻本秀楷简体" panose="02000000000000000000" pitchFamily="2" charset="-122"/>
            </a:endParaRPr>
          </a:p>
          <a:p>
            <a:pPr lvl="0">
              <a:lnSpc>
                <a:spcPct val="150000"/>
              </a:lnSpc>
            </a:pP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④ 刑法严苛，</a:t>
            </a:r>
            <a:r>
              <a:rPr lang="zh-CN" altLang="en-US" sz="2800" b="1" u="sng" dirty="0">
                <a:solidFill>
                  <a:prstClr val="black"/>
                </a:solidFill>
                <a:latin typeface="方正宋刻本秀楷简体" panose="02000000000000000000" pitchFamily="2" charset="-122"/>
                <a:ea typeface="方正宋刻本秀楷简体" panose="02000000000000000000" pitchFamily="2" charset="-122"/>
              </a:rPr>
              <a:t>社会阶级矛盾严重激化</a:t>
            </a:r>
            <a:endParaRPr lang="en-US" altLang="zh-CN" sz="2800" b="1" u="sng" dirty="0">
              <a:solidFill>
                <a:prstClr val="black"/>
              </a:solidFill>
              <a:latin typeface="方正宋刻本秀楷简体" panose="02000000000000000000" pitchFamily="2" charset="-122"/>
              <a:ea typeface="方正宋刻本秀楷简体" panose="02000000000000000000" pitchFamily="2" charset="-122"/>
            </a:endParaRPr>
          </a:p>
          <a:p>
            <a:pPr lvl="0">
              <a:lnSpc>
                <a:spcPct val="150000"/>
              </a:lnSpc>
            </a:pP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⑤ </a:t>
            </a:r>
            <a:r>
              <a:rPr lang="zh-CN" altLang="en-US" sz="2800" b="1" dirty="0">
                <a:solidFill>
                  <a:srgbClr val="C00000"/>
                </a:solidFill>
                <a:latin typeface="方正宋刻本秀楷简体" panose="02000000000000000000" pitchFamily="2" charset="-122"/>
                <a:ea typeface="方正宋刻本秀楷简体" panose="02000000000000000000" pitchFamily="2" charset="-122"/>
              </a:rPr>
              <a:t>焚书坑儒</a:t>
            </a:r>
            <a:endParaRPr lang="en-US" altLang="zh-CN" sz="2800" b="1" dirty="0">
              <a:solidFill>
                <a:srgbClr val="C00000"/>
              </a:solidFill>
              <a:latin typeface="方正宋刻本秀楷简体" panose="02000000000000000000" pitchFamily="2" charset="-122"/>
              <a:ea typeface="方正宋刻本秀楷简体" panose="02000000000000000000" pitchFamily="2" charset="-122"/>
            </a:endParaRPr>
          </a:p>
        </p:txBody>
      </p:sp>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16189" r="16189"/>
          <a:stretch>
            <a:fillRect/>
          </a:stretch>
        </p:blipFill>
        <p:spPr>
          <a:xfrm>
            <a:off x="4362136" y="201933"/>
            <a:ext cx="1733863" cy="1710679"/>
          </a:xfrm>
          <a:prstGeom prst="ellipse">
            <a:avLst/>
          </a:prstGeom>
        </p:spPr>
      </p:pic>
      <p:pic>
        <p:nvPicPr>
          <p:cNvPr id="11" name="图片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984" y="201934"/>
            <a:ext cx="1733863" cy="1710678"/>
          </a:xfrm>
          <a:prstGeom prst="ellipse">
            <a:avLst/>
          </a:prstGeom>
        </p:spPr>
      </p:pic>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1832" y="201934"/>
            <a:ext cx="1733863" cy="1710678"/>
          </a:xfrm>
          <a:prstGeom prst="ellipse">
            <a:avLst/>
          </a:prstGeom>
        </p:spPr>
      </p:pic>
      <p:pic>
        <p:nvPicPr>
          <p:cNvPr id="13" name="图片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37314" y="201934"/>
            <a:ext cx="1733863" cy="1710678"/>
          </a:xfrm>
          <a:prstGeom prst="ellipse">
            <a:avLst/>
          </a:prstGeom>
        </p:spPr>
      </p:pic>
      <p:grpSp>
        <p:nvGrpSpPr>
          <p:cNvPr id="17" name="组合 16"/>
          <p:cNvGrpSpPr/>
          <p:nvPr/>
        </p:nvGrpSpPr>
        <p:grpSpPr>
          <a:xfrm>
            <a:off x="498475" y="4824095"/>
            <a:ext cx="11243310" cy="1168400"/>
            <a:chOff x="3779778" y="4555981"/>
            <a:chExt cx="7288993" cy="1168400"/>
          </a:xfrm>
          <a:solidFill>
            <a:schemeClr val="bg1"/>
          </a:solidFill>
        </p:grpSpPr>
        <p:sp>
          <p:nvSpPr>
            <p:cNvPr id="18" name="矩形 17"/>
            <p:cNvSpPr/>
            <p:nvPr/>
          </p:nvSpPr>
          <p:spPr>
            <a:xfrm>
              <a:off x="3779778" y="4555981"/>
              <a:ext cx="7288993" cy="1125693"/>
            </a:xfrm>
            <a:prstGeom prst="rect">
              <a:avLst/>
            </a:prstGeom>
            <a:grpFill/>
            <a:ln w="19050">
              <a:solidFill>
                <a:schemeClr val="accent6">
                  <a:lumMod val="50000"/>
                </a:schemeClr>
              </a:solid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b="1">
                <a:latin typeface="楷体" panose="02010609060101010101" pitchFamily="49" charset="-122"/>
                <a:ea typeface="楷体" panose="02010609060101010101" pitchFamily="49" charset="-122"/>
              </a:endParaRPr>
            </a:p>
          </p:txBody>
        </p:sp>
        <p:sp>
          <p:nvSpPr>
            <p:cNvPr id="5" name="矩形 4"/>
            <p:cNvSpPr/>
            <p:nvPr/>
          </p:nvSpPr>
          <p:spPr>
            <a:xfrm>
              <a:off x="3779778" y="4555981"/>
              <a:ext cx="7288993" cy="1168400"/>
            </a:xfrm>
            <a:prstGeom prst="rect">
              <a:avLst/>
            </a:prstGeom>
            <a:grpFill/>
            <a:ln w="19050">
              <a:solidFill>
                <a:schemeClr val="accent6">
                  <a:lumMod val="50000"/>
                </a:schemeClr>
              </a:solidFill>
            </a:ln>
          </p:spPr>
          <p:txBody>
            <a:bodyPr wrap="square">
              <a:spAutoFit/>
            </a:bodyPr>
            <a:p>
              <a:pPr>
                <a:lnSpc>
                  <a:spcPct val="125000"/>
                </a:lnSpc>
              </a:pPr>
              <a:r>
                <a:rPr lang="zh-CN" altLang="en-US" sz="2800" b="1" dirty="0">
                  <a:solidFill>
                    <a:prstClr val="black"/>
                  </a:solidFill>
                  <a:latin typeface="楷体" panose="02010609060101010101" pitchFamily="49" charset="-122"/>
                  <a:ea typeface="楷体" panose="02010609060101010101" pitchFamily="49" charset="-122"/>
                  <a:cs typeface="楷体" panose="02010609060101010101" pitchFamily="49" charset="-122"/>
                </a:rPr>
                <a:t>秦始皇统治时期全国总人口不过</a:t>
              </a:r>
              <a:r>
                <a:rPr lang="en-US" altLang="zh-CN" sz="2800" b="1" dirty="0">
                  <a:solidFill>
                    <a:prstClr val="black"/>
                  </a:solidFill>
                  <a:latin typeface="楷体" panose="02010609060101010101" pitchFamily="49" charset="-122"/>
                  <a:ea typeface="楷体" panose="02010609060101010101" pitchFamily="49" charset="-122"/>
                  <a:cs typeface="楷体" panose="02010609060101010101" pitchFamily="49" charset="-122"/>
                </a:rPr>
                <a:t>2000</a:t>
              </a:r>
              <a:r>
                <a:rPr lang="zh-CN" altLang="en-US" sz="2800" b="1" dirty="0">
                  <a:solidFill>
                    <a:prstClr val="black"/>
                  </a:solidFill>
                  <a:latin typeface="楷体" panose="02010609060101010101" pitchFamily="49" charset="-122"/>
                  <a:ea typeface="楷体" panose="02010609060101010101" pitchFamily="49" charset="-122"/>
                  <a:cs typeface="楷体" panose="02010609060101010101" pitchFamily="49" charset="-122"/>
                </a:rPr>
                <a:t>万，其中</a:t>
              </a:r>
              <a:r>
                <a:rPr lang="zh-CN" altLang="en-US" sz="2800" b="1" dirty="0">
                  <a:solidFill>
                    <a:srgbClr val="C00000"/>
                  </a:solidFill>
                  <a:latin typeface="楷体" panose="02010609060101010101" pitchFamily="49" charset="-122"/>
                  <a:ea typeface="楷体" panose="02010609060101010101" pitchFamily="49" charset="-122"/>
                  <a:cs typeface="楷体" panose="02010609060101010101" pitchFamily="49" charset="-122"/>
                </a:rPr>
                <a:t>成年男丁大约</a:t>
              </a:r>
              <a:r>
                <a:rPr lang="en-US" altLang="zh-CN" sz="2800" b="1" dirty="0">
                  <a:solidFill>
                    <a:srgbClr val="C00000"/>
                  </a:solidFill>
                  <a:latin typeface="楷体" panose="02010609060101010101" pitchFamily="49" charset="-122"/>
                  <a:ea typeface="楷体" panose="02010609060101010101" pitchFamily="49" charset="-122"/>
                  <a:cs typeface="楷体" panose="02010609060101010101" pitchFamily="49" charset="-122"/>
                </a:rPr>
                <a:t>450</a:t>
              </a:r>
              <a:r>
                <a:rPr lang="zh-CN" altLang="en-US" sz="2800" b="1" dirty="0">
                  <a:solidFill>
                    <a:srgbClr val="C00000"/>
                  </a:solidFill>
                  <a:latin typeface="楷体" panose="02010609060101010101" pitchFamily="49" charset="-122"/>
                  <a:ea typeface="楷体" panose="02010609060101010101" pitchFamily="49" charset="-122"/>
                  <a:cs typeface="楷体" panose="02010609060101010101" pitchFamily="49" charset="-122"/>
                </a:rPr>
                <a:t>万</a:t>
              </a:r>
              <a:r>
                <a:rPr lang="zh-CN" altLang="en-US" sz="2800" b="1" dirty="0">
                  <a:solidFill>
                    <a:prstClr val="black"/>
                  </a:solidFill>
                  <a:latin typeface="楷体" panose="02010609060101010101" pitchFamily="49" charset="-122"/>
                  <a:ea typeface="楷体" panose="02010609060101010101" pitchFamily="49" charset="-122"/>
                  <a:cs typeface="楷体" panose="02010609060101010101" pitchFamily="49" charset="-122"/>
                </a:rPr>
                <a:t>。为完成“四大工程”每年征调</a:t>
              </a:r>
              <a:r>
                <a:rPr lang="zh-CN" altLang="en-US" sz="2800" b="1" dirty="0">
                  <a:solidFill>
                    <a:srgbClr val="C00000"/>
                  </a:solidFill>
                  <a:latin typeface="楷体" panose="02010609060101010101" pitchFamily="49" charset="-122"/>
                  <a:ea typeface="楷体" panose="02010609060101010101" pitchFamily="49" charset="-122"/>
                  <a:cs typeface="楷体" panose="02010609060101010101" pitchFamily="49" charset="-122"/>
                </a:rPr>
                <a:t>服徭役的男丁不下</a:t>
              </a:r>
              <a:r>
                <a:rPr lang="en-US" altLang="zh-CN" sz="2800" b="1" dirty="0">
                  <a:solidFill>
                    <a:srgbClr val="C00000"/>
                  </a:solidFill>
                  <a:latin typeface="楷体" panose="02010609060101010101" pitchFamily="49" charset="-122"/>
                  <a:ea typeface="楷体" panose="02010609060101010101" pitchFamily="49" charset="-122"/>
                  <a:cs typeface="楷体" panose="02010609060101010101" pitchFamily="49" charset="-122"/>
                </a:rPr>
                <a:t>300</a:t>
              </a:r>
              <a:r>
                <a:rPr lang="zh-CN" altLang="en-US" sz="2800" b="1" dirty="0">
                  <a:solidFill>
                    <a:srgbClr val="C00000"/>
                  </a:solidFill>
                  <a:latin typeface="楷体" panose="02010609060101010101" pitchFamily="49" charset="-122"/>
                  <a:ea typeface="楷体" panose="02010609060101010101" pitchFamily="49" charset="-122"/>
                  <a:cs typeface="楷体" panose="02010609060101010101" pitchFamily="49" charset="-122"/>
                </a:rPr>
                <a:t>万</a:t>
              </a:r>
              <a:r>
                <a:rPr lang="zh-CN" altLang="en-US" sz="2800" b="1" dirty="0">
                  <a:solidFill>
                    <a:prstClr val="black"/>
                  </a:solidFill>
                  <a:latin typeface="楷体" panose="02010609060101010101" pitchFamily="49" charset="-122"/>
                  <a:ea typeface="楷体" panose="02010609060101010101" pitchFamily="49" charset="-122"/>
                  <a:cs typeface="楷体" panose="02010609060101010101" pitchFamily="49" charset="-122"/>
                </a:rPr>
                <a:t>。</a:t>
              </a:r>
              <a:endParaRPr lang="zh-CN" altLang="en-US" sz="2800" b="1" dirty="0">
                <a:solidFill>
                  <a:prstClr val="black"/>
                </a:solidFill>
                <a:latin typeface="楷体" panose="02010609060101010101" pitchFamily="49" charset="-122"/>
                <a:ea typeface="楷体" panose="02010609060101010101" pitchFamily="49" charset="-122"/>
                <a:cs typeface="楷体" panose="02010609060101010101" pitchFamily="49" charset="-122"/>
              </a:endParaRPr>
            </a:p>
          </p:txBody>
        </p:sp>
      </p:grpSp>
      <p:grpSp>
        <p:nvGrpSpPr>
          <p:cNvPr id="20" name="组合 19"/>
          <p:cNvGrpSpPr/>
          <p:nvPr/>
        </p:nvGrpSpPr>
        <p:grpSpPr>
          <a:xfrm>
            <a:off x="526415" y="6096635"/>
            <a:ext cx="11243310" cy="629920"/>
            <a:chOff x="3779778" y="4555981"/>
            <a:chExt cx="7288993" cy="629920"/>
          </a:xfrm>
          <a:solidFill>
            <a:schemeClr val="bg1"/>
          </a:solidFill>
        </p:grpSpPr>
        <p:sp>
          <p:nvSpPr>
            <p:cNvPr id="21" name="矩形 20"/>
            <p:cNvSpPr/>
            <p:nvPr/>
          </p:nvSpPr>
          <p:spPr>
            <a:xfrm>
              <a:off x="3779778" y="4555982"/>
              <a:ext cx="7288993" cy="587084"/>
            </a:xfrm>
            <a:prstGeom prst="rect">
              <a:avLst/>
            </a:prstGeom>
            <a:grpFill/>
            <a:ln w="19050">
              <a:solidFill>
                <a:schemeClr val="accent6">
                  <a:lumMod val="50000"/>
                </a:schemeClr>
              </a:solid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b="1">
                <a:latin typeface="楷体" panose="02010609060101010101" pitchFamily="49" charset="-122"/>
                <a:ea typeface="楷体" panose="02010609060101010101" pitchFamily="49" charset="-122"/>
              </a:endParaRPr>
            </a:p>
          </p:txBody>
        </p:sp>
        <p:sp>
          <p:nvSpPr>
            <p:cNvPr id="22" name="矩形 21"/>
            <p:cNvSpPr/>
            <p:nvPr/>
          </p:nvSpPr>
          <p:spPr>
            <a:xfrm>
              <a:off x="3779778" y="4555981"/>
              <a:ext cx="7288993" cy="629920"/>
            </a:xfrm>
            <a:prstGeom prst="rect">
              <a:avLst/>
            </a:prstGeom>
            <a:grpFill/>
            <a:ln w="19050">
              <a:solidFill>
                <a:schemeClr val="accent6">
                  <a:lumMod val="50000"/>
                </a:schemeClr>
              </a:solidFill>
            </a:ln>
          </p:spPr>
          <p:txBody>
            <a:bodyPr wrap="square">
              <a:spAutoFit/>
            </a:bodyPr>
            <a:p>
              <a:pPr>
                <a:lnSpc>
                  <a:spcPct val="125000"/>
                </a:lnSpc>
              </a:pPr>
              <a:r>
                <a:rPr lang="zh-CN" altLang="en-US" sz="2800" b="1" dirty="0">
                  <a:solidFill>
                    <a:prstClr val="black"/>
                  </a:solidFill>
                  <a:latin typeface="楷体" panose="02010609060101010101" pitchFamily="49" charset="-122"/>
                  <a:ea typeface="楷体" panose="02010609060101010101" pitchFamily="49" charset="-122"/>
                  <a:cs typeface="楷体" panose="02010609060101010101" pitchFamily="49" charset="-122"/>
                </a:rPr>
                <a:t>秦</a:t>
              </a:r>
              <a:r>
                <a:rPr lang="zh-CN" altLang="en-US" sz="2800" b="1" dirty="0">
                  <a:solidFill>
                    <a:srgbClr val="C00000"/>
                  </a:solidFill>
                  <a:latin typeface="楷体" panose="02010609060101010101" pitchFamily="49" charset="-122"/>
                  <a:ea typeface="楷体" panose="02010609060101010101" pitchFamily="49" charset="-122"/>
                  <a:cs typeface="楷体" panose="02010609060101010101" pitchFamily="49" charset="-122"/>
                </a:rPr>
                <a:t>力役三十倍于古</a:t>
              </a:r>
              <a:r>
                <a:rPr lang="zh-CN" altLang="en-US" sz="2800" b="1" dirty="0">
                  <a:solidFill>
                    <a:prstClr val="black"/>
                  </a:solidFill>
                  <a:latin typeface="楷体" panose="02010609060101010101" pitchFamily="49" charset="-122"/>
                  <a:ea typeface="楷体" panose="02010609060101010101" pitchFamily="49" charset="-122"/>
                  <a:cs typeface="楷体" panose="02010609060101010101" pitchFamily="49" charset="-122"/>
                </a:rPr>
                <a:t>，田租、口赋、盐铁之利二十倍于古</a:t>
              </a:r>
              <a:r>
                <a:rPr lang="en-US" altLang="zh-CN" sz="2800" b="1" dirty="0">
                  <a:solidFill>
                    <a:prstClr val="black"/>
                  </a:solidFill>
                  <a:latin typeface="楷体" panose="02010609060101010101" pitchFamily="49" charset="-122"/>
                  <a:ea typeface="楷体" panose="02010609060101010101" pitchFamily="49" charset="-122"/>
                  <a:cs typeface="楷体" panose="02010609060101010101" pitchFamily="49" charset="-122"/>
                </a:rPr>
                <a:t>……</a:t>
              </a:r>
              <a:endParaRPr lang="en-US" altLang="zh-CN" sz="2800" b="1" dirty="0">
                <a:solidFill>
                  <a:prstClr val="black"/>
                </a:solidFill>
                <a:latin typeface="楷体" panose="02010609060101010101" pitchFamily="49" charset="-122"/>
                <a:ea typeface="楷体" panose="02010609060101010101" pitchFamily="49" charset="-122"/>
                <a:cs typeface="楷体" panose="02010609060101010101" pitchFamily="49" charset="-122"/>
              </a:endParaRPr>
            </a:p>
          </p:txBody>
        </p:sp>
      </p:grpSp>
      <p:sp>
        <p:nvSpPr>
          <p:cNvPr id="6" name="矩形 5"/>
          <p:cNvSpPr/>
          <p:nvPr/>
        </p:nvSpPr>
        <p:spPr>
          <a:xfrm>
            <a:off x="4595720" y="1207690"/>
            <a:ext cx="1266693" cy="523220"/>
          </a:xfrm>
          <a:prstGeom prst="rect">
            <a:avLst/>
          </a:prstGeom>
        </p:spPr>
        <p:txBody>
          <a:bodyPr wrap="none">
            <a:spAutoFit/>
          </a:bodyPr>
          <a:p>
            <a:pPr algn="ctr"/>
            <a:r>
              <a:rPr lang="zh-CN" altLang="en-US" sz="2800" b="1" dirty="0">
                <a:solidFill>
                  <a:sysClr val="window" lastClr="FFFFFF"/>
                </a:solidFill>
                <a:latin typeface="方正宋刻本秀楷简体" panose="02000000000000000000" pitchFamily="2" charset="-122"/>
                <a:ea typeface="方正宋刻本秀楷简体" panose="02000000000000000000" pitchFamily="2" charset="-122"/>
              </a:rPr>
              <a:t>阿房宫</a:t>
            </a:r>
            <a:endParaRPr lang="zh-CN" altLang="en-US" dirty="0">
              <a:solidFill>
                <a:sysClr val="window" lastClr="FFFFFF"/>
              </a:solidFill>
            </a:endParaRPr>
          </a:p>
        </p:txBody>
      </p:sp>
      <p:sp>
        <p:nvSpPr>
          <p:cNvPr id="14" name="矩形 13"/>
          <p:cNvSpPr/>
          <p:nvPr/>
        </p:nvSpPr>
        <p:spPr>
          <a:xfrm>
            <a:off x="6520568" y="1207690"/>
            <a:ext cx="1266693" cy="523220"/>
          </a:xfrm>
          <a:prstGeom prst="rect">
            <a:avLst/>
          </a:prstGeom>
        </p:spPr>
        <p:txBody>
          <a:bodyPr wrap="none">
            <a:spAutoFit/>
          </a:bodyPr>
          <a:p>
            <a:pPr algn="ctr"/>
            <a:r>
              <a:rPr lang="zh-CN" altLang="en-US" sz="2800" b="1" dirty="0">
                <a:solidFill>
                  <a:sysClr val="window" lastClr="FFFFFF"/>
                </a:solidFill>
                <a:latin typeface="方正宋刻本秀楷简体" panose="02000000000000000000" pitchFamily="2" charset="-122"/>
                <a:ea typeface="方正宋刻本秀楷简体" panose="02000000000000000000" pitchFamily="2" charset="-122"/>
              </a:rPr>
              <a:t>秦长城</a:t>
            </a:r>
            <a:endParaRPr lang="zh-CN" altLang="en-US" dirty="0">
              <a:solidFill>
                <a:sysClr val="window" lastClr="FFFFFF"/>
              </a:solidFill>
            </a:endParaRPr>
          </a:p>
        </p:txBody>
      </p:sp>
      <p:sp>
        <p:nvSpPr>
          <p:cNvPr id="15" name="矩形 14"/>
          <p:cNvSpPr/>
          <p:nvPr/>
        </p:nvSpPr>
        <p:spPr>
          <a:xfrm>
            <a:off x="8445416" y="1207690"/>
            <a:ext cx="1266693" cy="523220"/>
          </a:xfrm>
          <a:prstGeom prst="rect">
            <a:avLst/>
          </a:prstGeom>
        </p:spPr>
        <p:txBody>
          <a:bodyPr wrap="none">
            <a:spAutoFit/>
          </a:bodyPr>
          <a:p>
            <a:pPr algn="ctr"/>
            <a:r>
              <a:rPr lang="zh-CN" altLang="en-US" sz="2800" b="1" dirty="0">
                <a:solidFill>
                  <a:sysClr val="window" lastClr="FFFFFF"/>
                </a:solidFill>
                <a:latin typeface="方正宋刻本秀楷简体" panose="02000000000000000000" pitchFamily="2" charset="-122"/>
                <a:ea typeface="方正宋刻本秀楷简体" panose="02000000000000000000" pitchFamily="2" charset="-122"/>
              </a:rPr>
              <a:t>始皇陵</a:t>
            </a:r>
            <a:endParaRPr lang="zh-CN" altLang="en-US" dirty="0">
              <a:solidFill>
                <a:sysClr val="window" lastClr="FFFFFF"/>
              </a:solidFill>
            </a:endParaRPr>
          </a:p>
        </p:txBody>
      </p:sp>
      <p:sp>
        <p:nvSpPr>
          <p:cNvPr id="16" name="矩形 15"/>
          <p:cNvSpPr/>
          <p:nvPr/>
        </p:nvSpPr>
        <p:spPr>
          <a:xfrm>
            <a:off x="10370263" y="1207690"/>
            <a:ext cx="1266693" cy="523220"/>
          </a:xfrm>
          <a:prstGeom prst="rect">
            <a:avLst/>
          </a:prstGeom>
        </p:spPr>
        <p:txBody>
          <a:bodyPr wrap="square">
            <a:spAutoFit/>
          </a:bodyPr>
          <a:p>
            <a:pPr algn="ctr"/>
            <a:r>
              <a:rPr lang="zh-CN" altLang="en-US" sz="2800" b="1" dirty="0">
                <a:solidFill>
                  <a:sysClr val="window" lastClr="FFFFFF"/>
                </a:solidFill>
                <a:latin typeface="方正宋刻本秀楷简体" panose="02000000000000000000" pitchFamily="2" charset="-122"/>
                <a:ea typeface="方正宋刻本秀楷简体" panose="02000000000000000000" pitchFamily="2" charset="-122"/>
              </a:rPr>
              <a:t>秦直道</a:t>
            </a:r>
            <a:endParaRPr lang="zh-CN" altLang="en-US" dirty="0">
              <a:solidFill>
                <a:sysClr val="window" lastClr="FFFFFF"/>
              </a:solidFill>
            </a:endParaRPr>
          </a:p>
        </p:txBody>
      </p:sp>
      <p:sp>
        <p:nvSpPr>
          <p:cNvPr id="7" name="文本框 6"/>
          <p:cNvSpPr txBox="1"/>
          <p:nvPr/>
        </p:nvSpPr>
        <p:spPr>
          <a:xfrm>
            <a:off x="367665" y="844550"/>
            <a:ext cx="2226310" cy="583565"/>
          </a:xfrm>
          <a:prstGeom prst="rect">
            <a:avLst/>
          </a:prstGeom>
          <a:noFill/>
        </p:spPr>
        <p:txBody>
          <a:bodyPr wrap="none" rtlCol="0">
            <a:spAutoFit/>
          </a:bodyPr>
          <a:p>
            <a:pPr algn="l"/>
            <a:r>
              <a:rPr lang="en-US" altLang="zh-CN" sz="3200" b="1">
                <a:latin typeface="黑体" panose="02010609060101010101" charset="-122"/>
                <a:ea typeface="黑体" panose="02010609060101010101" charset="-122"/>
                <a:cs typeface="黑体" panose="02010609060101010101" charset="-122"/>
                <a:sym typeface="微软雅黑" panose="020B0503020204020204" charset="-122"/>
              </a:rPr>
              <a:t>1.</a:t>
            </a:r>
            <a:r>
              <a:rPr lang="zh-CN" altLang="en-US" sz="3200" b="1">
                <a:latin typeface="黑体" panose="02010609060101010101" charset="-122"/>
                <a:ea typeface="黑体" panose="02010609060101010101" charset="-122"/>
                <a:cs typeface="黑体" panose="02010609060101010101" charset="-122"/>
                <a:sym typeface="微软雅黑" panose="020B0503020204020204" charset="-122"/>
              </a:rPr>
              <a:t>具体表现</a:t>
            </a:r>
            <a:endParaRPr lang="zh-CN" altLang="en-US" sz="3200" b="1">
              <a:latin typeface="黑体" panose="02010609060101010101" charset="-122"/>
              <a:ea typeface="黑体" panose="02010609060101010101" charset="-122"/>
              <a:cs typeface="黑体" panose="02010609060101010101" charset="-122"/>
              <a:sym typeface="微软雅黑" panose="020B0503020204020204" charset="-122"/>
            </a:endParaRPr>
          </a:p>
        </p:txBody>
      </p:sp>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2767965" y="570865"/>
            <a:ext cx="7305040" cy="2858154"/>
          </a:xfrm>
          <a:prstGeom prst="roundRect">
            <a:avLst/>
          </a:prstGeom>
          <a:solidFill>
            <a:srgbClr val="C00000"/>
          </a:solidFill>
        </p:spPr>
        <p:txBody>
          <a:bodyPr wrap="square" rtlCol="0">
            <a:spAutoFit/>
          </a:bodyPr>
          <a:lstStyle/>
          <a:p>
            <a:pPr algn="ctr" fontAlgn="auto">
              <a:lnSpc>
                <a:spcPct val="150000"/>
              </a:lnSpc>
            </a:pPr>
            <a:r>
              <a:rPr lang="zh-CN" altLang="en-US" sz="3600" b="1" dirty="0">
                <a:solidFill>
                  <a:schemeClr val="bg1"/>
                </a:solidFill>
                <a:latin typeface="微软雅黑" panose="020B0503020204020204" charset="-122"/>
                <a:ea typeface="微软雅黑" panose="020B0503020204020204" charset="-122"/>
                <a:sym typeface="+mn-ea"/>
              </a:rPr>
              <a:t>一、秦的统一</a:t>
            </a:r>
            <a:endParaRPr lang="zh-CN" altLang="en-US" sz="3600" b="1" dirty="0">
              <a:solidFill>
                <a:schemeClr val="bg1"/>
              </a:solidFill>
              <a:latin typeface="微软雅黑" panose="020B0503020204020204" charset="-122"/>
              <a:ea typeface="微软雅黑" panose="020B0503020204020204" charset="-122"/>
              <a:sym typeface="+mn-ea"/>
            </a:endParaRPr>
          </a:p>
          <a:p>
            <a:pPr algn="ctr" fontAlgn="auto">
              <a:lnSpc>
                <a:spcPct val="150000"/>
              </a:lnSpc>
            </a:pPr>
            <a:r>
              <a:rPr lang="zh-CN" altLang="en-US" sz="3600" b="1" dirty="0">
                <a:solidFill>
                  <a:schemeClr val="bg1"/>
                </a:solidFill>
                <a:latin typeface="微软雅黑" panose="020B0503020204020204" charset="-122"/>
                <a:ea typeface="微软雅黑" panose="020B0503020204020204" charset="-122"/>
                <a:sym typeface="+mn-ea"/>
              </a:rPr>
              <a:t>二、秦的统治</a:t>
            </a:r>
            <a:endParaRPr lang="zh-CN" altLang="en-US" sz="3600" b="1" dirty="0">
              <a:solidFill>
                <a:schemeClr val="bg1"/>
              </a:solidFill>
              <a:latin typeface="微软雅黑" panose="020B0503020204020204" charset="-122"/>
              <a:ea typeface="微软雅黑" panose="020B0503020204020204" charset="-122"/>
              <a:sym typeface="+mn-ea"/>
            </a:endParaRPr>
          </a:p>
          <a:p>
            <a:pPr algn="ctr" fontAlgn="auto">
              <a:lnSpc>
                <a:spcPct val="150000"/>
              </a:lnSpc>
            </a:pPr>
            <a:r>
              <a:rPr lang="zh-CN" altLang="en-US" sz="3600" b="1" dirty="0">
                <a:solidFill>
                  <a:schemeClr val="bg1"/>
                </a:solidFill>
                <a:latin typeface="微软雅黑" panose="020B0503020204020204" charset="-122"/>
                <a:ea typeface="微软雅黑" panose="020B0503020204020204" charset="-122"/>
                <a:sym typeface="+mn-ea"/>
              </a:rPr>
              <a:t>三、秦的速亡</a:t>
            </a:r>
            <a:endParaRPr lang="zh-CN" altLang="en-US" sz="3600" b="1" dirty="0">
              <a:solidFill>
                <a:schemeClr val="bg1"/>
              </a:solidFill>
              <a:latin typeface="微软雅黑" panose="020B0503020204020204" charset="-122"/>
              <a:ea typeface="微软雅黑" panose="020B0503020204020204" charset="-122"/>
              <a:sym typeface="+mn-ea"/>
            </a:endParaRPr>
          </a:p>
        </p:txBody>
      </p:sp>
      <p:sp>
        <p:nvSpPr>
          <p:cNvPr id="29" name="矩形 28"/>
          <p:cNvSpPr/>
          <p:nvPr/>
        </p:nvSpPr>
        <p:spPr>
          <a:xfrm>
            <a:off x="2077720" y="4023360"/>
            <a:ext cx="8611235" cy="2306955"/>
          </a:xfrm>
          <a:prstGeom prst="rect">
            <a:avLst/>
          </a:prstGeom>
          <a:noFill/>
          <a:ln w="19050">
            <a:solidFill>
              <a:schemeClr val="tx1"/>
            </a:solidFill>
          </a:ln>
          <a:extLst>
            <a:ext uri="{909E8E84-426E-40DD-AFC4-6F175D3DCCD1}">
              <a14:hiddenFill xmlns:a14="http://schemas.microsoft.com/office/drawing/2010/main">
                <a:solidFill>
                  <a:srgbClr val="ED7D31"/>
                </a:solidFill>
              </a14:hiddenFill>
            </a:ext>
          </a:extLst>
        </p:spPr>
        <p:style>
          <a:lnRef idx="0">
            <a:scrgbClr r="0" g="0" b="0"/>
          </a:lnRef>
          <a:fillRef idx="0">
            <a:scrgbClr r="0" g="0" b="0"/>
          </a:fillRef>
          <a:effectRef idx="0">
            <a:scrgbClr r="0" g="0" b="0"/>
          </a:effectRef>
          <a:fontRef idx="minor">
            <a:sysClr val="window" lastClr="FFFFFF"/>
          </a:fontRef>
        </p:style>
        <p:txBody>
          <a:bodyPr wrap="square">
            <a:spAutoFit/>
          </a:bodyPr>
          <a:p>
            <a:pPr fontAlgn="auto">
              <a:lnSpc>
                <a:spcPct val="150000"/>
              </a:lnSpc>
            </a:pPr>
            <a:r>
              <a:rPr sz="3200" b="1" dirty="0">
                <a:solidFill>
                  <a:schemeClr val="tx1"/>
                </a:solidFill>
                <a:latin typeface="宋体" panose="02010600030101010101" pitchFamily="2" charset="-122"/>
                <a:ea typeface="宋体" panose="02010600030101010101" pitchFamily="2" charset="-122"/>
                <a:cs typeface="宋体" panose="02010600030101010101" pitchFamily="2" charset="-122"/>
              </a:rPr>
              <a:t>1.秦为什么能够实现统一？</a:t>
            </a:r>
            <a:endParaRPr sz="3200" b="1"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fontAlgn="auto">
              <a:lnSpc>
                <a:spcPct val="150000"/>
              </a:lnSpc>
            </a:pPr>
            <a:r>
              <a:rPr sz="3200" b="1" dirty="0">
                <a:solidFill>
                  <a:schemeClr val="tx1"/>
                </a:solidFill>
                <a:latin typeface="宋体" panose="02010600030101010101" pitchFamily="2" charset="-122"/>
                <a:ea typeface="宋体" panose="02010600030101010101" pitchFamily="2" charset="-122"/>
                <a:cs typeface="宋体" panose="02010600030101010101" pitchFamily="2" charset="-122"/>
              </a:rPr>
              <a:t>2.秦采取了什么措施来巩固中央集权和统一？</a:t>
            </a:r>
            <a:endParaRPr sz="3200" b="1"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fontAlgn="auto">
              <a:lnSpc>
                <a:spcPct val="150000"/>
              </a:lnSpc>
            </a:pPr>
            <a:r>
              <a:rPr sz="3200" b="1" dirty="0">
                <a:solidFill>
                  <a:schemeClr val="tx1"/>
                </a:solidFill>
                <a:latin typeface="宋体" panose="02010600030101010101" pitchFamily="2" charset="-122"/>
                <a:ea typeface="宋体" panose="02010600030101010101" pitchFamily="2" charset="-122"/>
                <a:cs typeface="宋体" panose="02010600030101010101" pitchFamily="2" charset="-122"/>
              </a:rPr>
              <a:t>3.秦为何传至二世便走向灭亡？</a:t>
            </a:r>
            <a:endParaRPr sz="3200" b="1"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1286510" y="1086485"/>
            <a:ext cx="1013460" cy="1469390"/>
          </a:xfrm>
          <a:prstGeom prst="rect">
            <a:avLst/>
          </a:prstGeom>
          <a:noFill/>
        </p:spPr>
        <p:txBody>
          <a:bodyPr vert="eaVert" wrap="none" rtlCol="0">
            <a:spAutoFit/>
          </a:bodyPr>
          <a:p>
            <a:r>
              <a:rPr lang="zh-CN" altLang="en-US" sz="5400" b="1">
                <a:solidFill>
                  <a:srgbClr val="FF0000"/>
                </a:solidFill>
                <a:latin typeface="楷体" panose="02010609060101010101" pitchFamily="49" charset="-122"/>
                <a:ea typeface="楷体" panose="02010609060101010101" pitchFamily="49" charset="-122"/>
              </a:rPr>
              <a:t>目录</a:t>
            </a:r>
            <a:endParaRPr lang="zh-CN" altLang="en-US" sz="5400" b="1">
              <a:solidFill>
                <a:srgbClr val="FF0000"/>
              </a:solidFill>
              <a:latin typeface="楷体" panose="02010609060101010101" pitchFamily="49" charset="-122"/>
              <a:ea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ldLvl="0" animBg="1"/>
      <p:bldP spid="2" grpId="0"/>
      <p:bldP spid="19" grpId="1" animBg="1"/>
      <p:bldP spid="2"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351655" y="213995"/>
            <a:ext cx="3488055" cy="578444"/>
          </a:xfrm>
          <a:prstGeom prst="roundRect">
            <a:avLst/>
          </a:prstGeom>
          <a:solidFill>
            <a:srgbClr val="C00000"/>
          </a:solidFill>
        </p:spPr>
        <p:txBody>
          <a:bodyPr wrap="square" rtlCol="0">
            <a:spAutoFit/>
          </a:bodyPr>
          <a:p>
            <a:pPr algn="ctr"/>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焚书坑儒</a:t>
            </a:r>
            <a:endPar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endParaRPr>
          </a:p>
        </p:txBody>
      </p:sp>
      <p:sp>
        <p:nvSpPr>
          <p:cNvPr id="2" name="矩形 1"/>
          <p:cNvSpPr/>
          <p:nvPr/>
        </p:nvSpPr>
        <p:spPr>
          <a:xfrm>
            <a:off x="526415" y="1064260"/>
            <a:ext cx="11138535" cy="2168525"/>
          </a:xfrm>
          <a:prstGeom prst="rect">
            <a:avLst/>
          </a:prstGeom>
          <a:solidFill>
            <a:schemeClr val="bg1"/>
          </a:solidFill>
          <a:ln>
            <a:solidFill>
              <a:srgbClr val="C00000"/>
            </a:solidFill>
          </a:ln>
        </p:spPr>
        <p:txBody>
          <a:bodyPr wrap="square">
            <a:spAutoFit/>
          </a:bodyPr>
          <a:p>
            <a:pPr>
              <a:lnSpc>
                <a:spcPct val="125000"/>
              </a:lnSpc>
            </a:pPr>
            <a:r>
              <a:rPr lang="en-US" altLang="zh-CN" sz="2800" b="1" dirty="0">
                <a:solidFill>
                  <a:prstClr val="black"/>
                </a:solidFill>
                <a:latin typeface="方正刻本仿宋简体" panose="02000000000000000000" pitchFamily="2" charset="-122"/>
                <a:ea typeface="方正刻本仿宋简体" panose="02000000000000000000" pitchFamily="2" charset="-122"/>
              </a:rPr>
              <a:t>     </a:t>
            </a:r>
            <a:r>
              <a:rPr lang="zh-CN" altLang="en-US" sz="2800" b="1" dirty="0">
                <a:solidFill>
                  <a:prstClr val="black"/>
                </a:solidFill>
                <a:latin typeface="方正刻本仿宋简体" panose="02000000000000000000" pitchFamily="2" charset="-122"/>
                <a:ea typeface="方正刻本仿宋简体" panose="02000000000000000000" pitchFamily="2" charset="-122"/>
              </a:rPr>
              <a:t>丞相李斯曰：“</a:t>
            </a:r>
            <a:r>
              <a:rPr lang="en-US" altLang="zh-CN" sz="2800" b="1" dirty="0">
                <a:solidFill>
                  <a:prstClr val="black"/>
                </a:solidFill>
                <a:latin typeface="方正刻本仿宋简体" panose="02000000000000000000" pitchFamily="2" charset="-122"/>
                <a:ea typeface="方正刻本仿宋简体" panose="02000000000000000000" pitchFamily="2" charset="-122"/>
              </a:rPr>
              <a:t>…</a:t>
            </a:r>
            <a:r>
              <a:rPr lang="zh-CN" altLang="en-US" sz="2800" b="1" dirty="0">
                <a:solidFill>
                  <a:prstClr val="black"/>
                </a:solidFill>
                <a:latin typeface="方正刻本仿宋简体" panose="02000000000000000000" pitchFamily="2" charset="-122"/>
                <a:ea typeface="方正刻本仿宋简体" panose="02000000000000000000" pitchFamily="2" charset="-122"/>
              </a:rPr>
              <a:t>今皇帝并有天下，别黑白而定一尊。私学而相与非法教，人闻令下，则各以其学议之，入则心非，出则巷</a:t>
            </a:r>
            <a:r>
              <a:rPr lang="en-US" altLang="zh-CN" sz="2800" b="1" dirty="0">
                <a:solidFill>
                  <a:prstClr val="black"/>
                </a:solidFill>
                <a:latin typeface="方正刻本仿宋简体" panose="02000000000000000000" pitchFamily="2" charset="-122"/>
                <a:ea typeface="方正刻本仿宋简体" panose="02000000000000000000" pitchFamily="2" charset="-122"/>
              </a:rPr>
              <a:t>……</a:t>
            </a:r>
            <a:r>
              <a:rPr lang="zh-CN" altLang="en-US" sz="2800" b="1" dirty="0">
                <a:solidFill>
                  <a:prstClr val="black"/>
                </a:solidFill>
                <a:latin typeface="方正刻本仿宋简体" panose="02000000000000000000" pitchFamily="2" charset="-122"/>
                <a:ea typeface="方正刻本仿宋简体" panose="02000000000000000000" pitchFamily="2" charset="-122"/>
              </a:rPr>
              <a:t>如此弗禁，则主势降乎上党与成乎下。禁之便。臣请史官非秦记皆烧之。”</a:t>
            </a:r>
            <a:endParaRPr lang="en-US" altLang="zh-CN" sz="2800" b="1" dirty="0">
              <a:solidFill>
                <a:prstClr val="black"/>
              </a:solidFill>
              <a:latin typeface="方正刻本仿宋简体" panose="02000000000000000000" pitchFamily="2" charset="-122"/>
              <a:ea typeface="方正刻本仿宋简体" panose="02000000000000000000" pitchFamily="2" charset="-122"/>
            </a:endParaRPr>
          </a:p>
          <a:p>
            <a:pPr algn="r">
              <a:lnSpc>
                <a:spcPct val="125000"/>
              </a:lnSpc>
            </a:pPr>
            <a:r>
              <a:rPr lang="en-US" altLang="zh-CN" sz="2400" b="1" dirty="0">
                <a:solidFill>
                  <a:prstClr val="black"/>
                </a:solidFill>
                <a:latin typeface="微软雅黑" panose="020B0503020204020204" charset="-122"/>
                <a:ea typeface="微软雅黑" panose="020B0503020204020204" charset="-122"/>
                <a:cs typeface="微软雅黑" panose="020B0503020204020204" charset="-122"/>
              </a:rPr>
              <a:t>——《</a:t>
            </a:r>
            <a:r>
              <a:rPr lang="zh-CN" altLang="en-US" sz="2400" b="1" dirty="0">
                <a:solidFill>
                  <a:prstClr val="black"/>
                </a:solidFill>
                <a:latin typeface="微软雅黑" panose="020B0503020204020204" charset="-122"/>
                <a:ea typeface="微软雅黑" panose="020B0503020204020204" charset="-122"/>
                <a:cs typeface="微软雅黑" panose="020B0503020204020204" charset="-122"/>
              </a:rPr>
              <a:t>史记</a:t>
            </a:r>
            <a:r>
              <a:rPr lang="en-US" altLang="zh-CN" sz="2400" b="1" dirty="0">
                <a:solidFill>
                  <a:prstClr val="black"/>
                </a:solidFill>
                <a:latin typeface="微软雅黑" panose="020B0503020204020204" charset="-122"/>
                <a:ea typeface="微软雅黑" panose="020B0503020204020204" charset="-122"/>
                <a:cs typeface="微软雅黑" panose="020B0503020204020204" charset="-122"/>
              </a:rPr>
              <a:t>·</a:t>
            </a:r>
            <a:r>
              <a:rPr lang="zh-CN" altLang="en-US" sz="2400" b="1" dirty="0">
                <a:solidFill>
                  <a:prstClr val="black"/>
                </a:solidFill>
                <a:latin typeface="微软雅黑" panose="020B0503020204020204" charset="-122"/>
                <a:ea typeface="微软雅黑" panose="020B0503020204020204" charset="-122"/>
                <a:cs typeface="微软雅黑" panose="020B0503020204020204" charset="-122"/>
              </a:rPr>
              <a:t>秦始皇本纪</a:t>
            </a:r>
            <a:r>
              <a:rPr lang="en-US" altLang="zh-CN" sz="2400" b="1" dirty="0">
                <a:solidFill>
                  <a:prstClr val="black"/>
                </a:solidFill>
                <a:latin typeface="微软雅黑" panose="020B0503020204020204" charset="-122"/>
                <a:ea typeface="微软雅黑" panose="020B0503020204020204" charset="-122"/>
                <a:cs typeface="微软雅黑" panose="020B0503020204020204" charset="-122"/>
              </a:rPr>
              <a:t>》</a:t>
            </a:r>
            <a:endParaRPr lang="zh-CN" altLang="en-US" sz="2400" b="1" dirty="0">
              <a:solidFill>
                <a:prstClr val="black"/>
              </a:solidFill>
              <a:latin typeface="微软雅黑" panose="020B0503020204020204" charset="-122"/>
              <a:ea typeface="微软雅黑" panose="020B0503020204020204" charset="-122"/>
              <a:cs typeface="微软雅黑" panose="020B0503020204020204" charset="-122"/>
            </a:endParaRPr>
          </a:p>
        </p:txBody>
      </p:sp>
      <p:sp>
        <p:nvSpPr>
          <p:cNvPr id="23" name="文本框 22"/>
          <p:cNvSpPr txBox="1"/>
          <p:nvPr/>
        </p:nvSpPr>
        <p:spPr>
          <a:xfrm>
            <a:off x="3415534" y="3341079"/>
            <a:ext cx="5759973" cy="629920"/>
          </a:xfrm>
          <a:prstGeom prst="rect">
            <a:avLst/>
          </a:prstGeom>
          <a:noFill/>
        </p:spPr>
        <p:txBody>
          <a:bodyPr wrap="square" rtlCol="0">
            <a:spAutoFit/>
          </a:bodyPr>
          <a:p>
            <a:pPr>
              <a:lnSpc>
                <a:spcPct val="125000"/>
              </a:lnSpc>
            </a:pPr>
            <a:r>
              <a:rPr lang="zh-CN" altLang="en-US" sz="2800" b="1" dirty="0">
                <a:solidFill>
                  <a:srgbClr val="C00000"/>
                </a:solidFill>
                <a:latin typeface="黑体" panose="02010609060101010101" charset="-122"/>
                <a:ea typeface="黑体" panose="02010609060101010101" charset="-122"/>
                <a:cs typeface="黑体" panose="02010609060101010101" charset="-122"/>
              </a:rPr>
              <a:t>思考：</a:t>
            </a:r>
            <a:r>
              <a:rPr lang="zh-CN" altLang="en-US" sz="2800" b="1" dirty="0">
                <a:latin typeface="黑体" panose="02010609060101010101" charset="-122"/>
                <a:ea typeface="黑体" panose="02010609060101010101" charset="-122"/>
                <a:cs typeface="黑体" panose="02010609060101010101" charset="-122"/>
              </a:rPr>
              <a:t>“焚书”的目的是什么？</a:t>
            </a:r>
            <a:endParaRPr lang="en-US" altLang="zh-CN" sz="2800" b="1" dirty="0">
              <a:solidFill>
                <a:srgbClr val="C00000"/>
              </a:solidFill>
              <a:latin typeface="黑体" panose="02010609060101010101" charset="-122"/>
              <a:ea typeface="黑体" panose="02010609060101010101" charset="-122"/>
              <a:cs typeface="黑体" panose="02010609060101010101" charset="-122"/>
            </a:endParaRPr>
          </a:p>
        </p:txBody>
      </p:sp>
      <p:sp>
        <p:nvSpPr>
          <p:cNvPr id="3" name="矩形 2"/>
          <p:cNvSpPr/>
          <p:nvPr/>
        </p:nvSpPr>
        <p:spPr>
          <a:xfrm>
            <a:off x="526655" y="4142644"/>
            <a:ext cx="11138687" cy="2198294"/>
          </a:xfrm>
          <a:prstGeom prst="rect">
            <a:avLst/>
          </a:prstGeom>
        </p:spPr>
        <p:txBody>
          <a:bodyPr wrap="square">
            <a:spAutoFit/>
          </a:bodyPr>
          <a:p>
            <a:pPr>
              <a:lnSpc>
                <a:spcPct val="125000"/>
              </a:lnSpc>
            </a:pPr>
            <a:r>
              <a:rPr lang="zh-CN" altLang="en-US" sz="2800" b="1" dirty="0">
                <a:solidFill>
                  <a:srgbClr val="C00000"/>
                </a:solidFill>
                <a:latin typeface="方正宋刻本秀楷简体" panose="02000000000000000000" pitchFamily="2" charset="-122"/>
                <a:ea typeface="方正宋刻本秀楷简体" panose="02000000000000000000" pitchFamily="2" charset="-122"/>
              </a:rPr>
              <a:t>目的：</a:t>
            </a:r>
            <a:r>
              <a:rPr lang="zh-CN" altLang="en-US" sz="2800" b="1" dirty="0">
                <a:latin typeface="方正宋刻本秀楷简体" panose="02000000000000000000" pitchFamily="2" charset="-122"/>
                <a:ea typeface="方正宋刻本秀楷简体" panose="02000000000000000000" pitchFamily="2" charset="-122"/>
              </a:rPr>
              <a:t>加强中央集权，维护国家统一和社会秩序。</a:t>
            </a:r>
            <a:endParaRPr lang="en-US" altLang="zh-CN" sz="2800" b="1" dirty="0">
              <a:latin typeface="方正宋刻本秀楷简体" panose="02000000000000000000" pitchFamily="2" charset="-122"/>
              <a:ea typeface="方正宋刻本秀楷简体" panose="02000000000000000000" pitchFamily="2" charset="-122"/>
            </a:endParaRPr>
          </a:p>
          <a:p>
            <a:pPr>
              <a:lnSpc>
                <a:spcPct val="125000"/>
              </a:lnSpc>
            </a:pPr>
            <a:r>
              <a:rPr lang="zh-CN" altLang="en-US" sz="2800" b="1" dirty="0">
                <a:solidFill>
                  <a:srgbClr val="C00000"/>
                </a:solidFill>
                <a:latin typeface="方正宋刻本秀楷简体" panose="02000000000000000000" pitchFamily="2" charset="-122"/>
                <a:ea typeface="方正宋刻本秀楷简体" panose="02000000000000000000" pitchFamily="2" charset="-122"/>
              </a:rPr>
              <a:t>实质：</a:t>
            </a:r>
            <a:r>
              <a:rPr lang="zh-CN" altLang="en-US" sz="2800" b="1" dirty="0">
                <a:latin typeface="方正宋刻本秀楷简体" panose="02000000000000000000" pitchFamily="2" charset="-122"/>
                <a:ea typeface="方正宋刻本秀楷简体" panose="02000000000000000000" pitchFamily="2" charset="-122"/>
              </a:rPr>
              <a:t>文化专制主义。</a:t>
            </a:r>
            <a:endParaRPr lang="en-US" altLang="zh-CN" sz="2800" b="1" dirty="0">
              <a:latin typeface="方正宋刻本秀楷简体" panose="02000000000000000000" pitchFamily="2" charset="-122"/>
              <a:ea typeface="方正宋刻本秀楷简体" panose="02000000000000000000" pitchFamily="2" charset="-122"/>
            </a:endParaRPr>
          </a:p>
          <a:p>
            <a:pPr>
              <a:lnSpc>
                <a:spcPct val="125000"/>
              </a:lnSpc>
            </a:pPr>
            <a:r>
              <a:rPr lang="zh-CN" altLang="en-US" sz="2800" b="1" dirty="0">
                <a:solidFill>
                  <a:srgbClr val="C00000"/>
                </a:solidFill>
                <a:latin typeface="方正宋刻本秀楷简体" panose="02000000000000000000" pitchFamily="2" charset="-122"/>
                <a:ea typeface="方正宋刻本秀楷简体" panose="02000000000000000000" pitchFamily="2" charset="-122"/>
              </a:rPr>
              <a:t>焚书范围：</a:t>
            </a:r>
            <a:r>
              <a:rPr lang="zh-CN" altLang="en-US" sz="2800" b="1" dirty="0">
                <a:latin typeface="方正宋刻本秀楷简体" panose="02000000000000000000" pitchFamily="2" charset="-122"/>
                <a:ea typeface="方正宋刻本秀楷简体" panose="02000000000000000000" pitchFamily="2" charset="-122"/>
              </a:rPr>
              <a:t>非秦国历史的史书、非博士官所掌管的</a:t>
            </a:r>
            <a:r>
              <a:rPr lang="en-US" altLang="zh-CN" sz="2800" b="1" dirty="0">
                <a:latin typeface="方正宋刻本秀楷简体" panose="02000000000000000000" pitchFamily="2" charset="-122"/>
                <a:ea typeface="方正宋刻本秀楷简体" panose="02000000000000000000" pitchFamily="2" charset="-122"/>
              </a:rPr>
              <a:t>《</a:t>
            </a:r>
            <a:r>
              <a:rPr lang="zh-CN" altLang="en-US" sz="2800" b="1" dirty="0">
                <a:latin typeface="方正宋刻本秀楷简体" panose="02000000000000000000" pitchFamily="2" charset="-122"/>
                <a:ea typeface="方正宋刻本秀楷简体" panose="02000000000000000000" pitchFamily="2" charset="-122"/>
              </a:rPr>
              <a:t>诗</a:t>
            </a:r>
            <a:r>
              <a:rPr lang="en-US" altLang="zh-CN" sz="2800" b="1" dirty="0">
                <a:latin typeface="方正宋刻本秀楷简体" panose="02000000000000000000" pitchFamily="2" charset="-122"/>
                <a:ea typeface="方正宋刻本秀楷简体" panose="02000000000000000000" pitchFamily="2" charset="-122"/>
              </a:rPr>
              <a:t>》</a:t>
            </a:r>
            <a:r>
              <a:rPr lang="zh-CN" altLang="en-US" sz="2800" b="1" dirty="0">
                <a:latin typeface="方正宋刻本秀楷简体" panose="02000000000000000000" pitchFamily="2" charset="-122"/>
                <a:ea typeface="方正宋刻本秀楷简体" panose="02000000000000000000" pitchFamily="2" charset="-122"/>
              </a:rPr>
              <a:t>、</a:t>
            </a:r>
            <a:r>
              <a:rPr lang="en-US" altLang="zh-CN" sz="2800" b="1" dirty="0">
                <a:latin typeface="方正宋刻本秀楷简体" panose="02000000000000000000" pitchFamily="2" charset="-122"/>
                <a:ea typeface="方正宋刻本秀楷简体" panose="02000000000000000000" pitchFamily="2" charset="-122"/>
              </a:rPr>
              <a:t>《</a:t>
            </a:r>
            <a:r>
              <a:rPr lang="zh-CN" altLang="en-US" sz="2800" b="1" dirty="0">
                <a:latin typeface="方正宋刻本秀楷简体" panose="02000000000000000000" pitchFamily="2" charset="-122"/>
                <a:ea typeface="方正宋刻本秀楷简体" panose="02000000000000000000" pitchFamily="2" charset="-122"/>
              </a:rPr>
              <a:t>书</a:t>
            </a:r>
            <a:r>
              <a:rPr lang="en-US" altLang="zh-CN" sz="2800" b="1" dirty="0">
                <a:latin typeface="方正宋刻本秀楷简体" panose="02000000000000000000" pitchFamily="2" charset="-122"/>
                <a:ea typeface="方正宋刻本秀楷简体" panose="02000000000000000000" pitchFamily="2" charset="-122"/>
              </a:rPr>
              <a:t>》</a:t>
            </a:r>
            <a:r>
              <a:rPr lang="zh-CN" altLang="en-US" sz="2800" b="1" dirty="0">
                <a:latin typeface="方正宋刻本秀楷简体" panose="02000000000000000000" pitchFamily="2" charset="-122"/>
                <a:ea typeface="方正宋刻本秀楷简体" panose="02000000000000000000" pitchFamily="2" charset="-122"/>
              </a:rPr>
              <a:t>、诸子百家著作；医药、卜筮、“种树之书”不在其列。</a:t>
            </a:r>
            <a:endParaRPr lang="en-US" altLang="zh-CN" sz="2800" b="1" dirty="0">
              <a:latin typeface="方正宋刻本秀楷简体" panose="02000000000000000000" pitchFamily="2" charset="-122"/>
              <a:ea typeface="方正宋刻本秀楷简体" panose="02000000000000000000" pitchFamily="2"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 name="箭头: 右 43"/>
          <p:cNvSpPr/>
          <p:nvPr/>
        </p:nvSpPr>
        <p:spPr>
          <a:xfrm flipH="1">
            <a:off x="3747540" y="4748407"/>
            <a:ext cx="6656744" cy="800926"/>
          </a:xfrm>
          <a:prstGeom prst="rightArrow">
            <a:avLst/>
          </a:prstGeom>
          <a:gradFill flip="none" rotWithShape="1">
            <a:gsLst>
              <a:gs pos="0">
                <a:srgbClr val="C00000"/>
              </a:gs>
              <a:gs pos="100000">
                <a:srgbClr val="E0E0E1">
                  <a:alpha val="0"/>
                </a:srgbClr>
              </a:gs>
            </a:gsLst>
            <a:lin ang="10800000" scaled="1"/>
            <a:tileRect/>
          </a:gra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sz="1600"/>
          </a:p>
        </p:txBody>
      </p:sp>
      <p:sp>
        <p:nvSpPr>
          <p:cNvPr id="10" name="矩形 9"/>
          <p:cNvSpPr/>
          <p:nvPr/>
        </p:nvSpPr>
        <p:spPr>
          <a:xfrm>
            <a:off x="5788199" y="3654520"/>
            <a:ext cx="1661909" cy="1169551"/>
          </a:xfrm>
          <a:prstGeom prst="rect">
            <a:avLst/>
          </a:prstGeom>
        </p:spPr>
        <p:txBody>
          <a:bodyPr wrap="square">
            <a:spAutoFit/>
          </a:bodyPr>
          <a:p>
            <a:pPr lvl="0" algn="ctr">
              <a:lnSpc>
                <a:spcPct val="150000"/>
              </a:lnSpc>
            </a:pP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穷奢极欲</a:t>
            </a:r>
            <a:endParaRPr lang="en-US" altLang="zh-CN" sz="2800" b="1" dirty="0">
              <a:solidFill>
                <a:prstClr val="black"/>
              </a:solidFill>
              <a:latin typeface="方正宋刻本秀楷简体" panose="02000000000000000000" pitchFamily="2" charset="-122"/>
              <a:ea typeface="方正宋刻本秀楷简体" panose="02000000000000000000" pitchFamily="2" charset="-122"/>
            </a:endParaRPr>
          </a:p>
          <a:p>
            <a:pPr lvl="0" algn="ct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大兴土木</a:t>
            </a:r>
            <a:endParaRPr lang="en-US" altLang="zh-CN" sz="2800" b="1" dirty="0">
              <a:solidFill>
                <a:srgbClr val="C00000"/>
              </a:solidFill>
              <a:latin typeface="方正宋刻本秀楷简体" panose="02000000000000000000" pitchFamily="2" charset="-122"/>
              <a:ea typeface="方正宋刻本秀楷简体" panose="02000000000000000000" pitchFamily="2" charset="-122"/>
            </a:endParaRPr>
          </a:p>
        </p:txBody>
      </p:sp>
      <p:sp>
        <p:nvSpPr>
          <p:cNvPr id="29" name="矩形 28"/>
          <p:cNvSpPr/>
          <p:nvPr/>
        </p:nvSpPr>
        <p:spPr>
          <a:xfrm>
            <a:off x="7958271" y="3977684"/>
            <a:ext cx="1627369" cy="523220"/>
          </a:xfrm>
          <a:prstGeom prst="rect">
            <a:avLst/>
          </a:prstGeom>
        </p:spPr>
        <p:txBody>
          <a:bodyPr wrap="none">
            <a:spAutoFit/>
          </a:bodyPr>
          <a:p>
            <a:pPr lvl="0" algn="ct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加大赋税</a:t>
            </a:r>
            <a:endParaRPr lang="en-US" altLang="zh-CN" sz="2800" b="1" dirty="0">
              <a:solidFill>
                <a:srgbClr val="C00000"/>
              </a:solidFill>
              <a:latin typeface="方正宋刻本秀楷简体" panose="02000000000000000000" pitchFamily="2" charset="-122"/>
              <a:ea typeface="方正宋刻本秀楷简体" panose="02000000000000000000" pitchFamily="2" charset="-122"/>
            </a:endParaRPr>
          </a:p>
        </p:txBody>
      </p:sp>
      <p:sp>
        <p:nvSpPr>
          <p:cNvPr id="30" name="矩形 29"/>
          <p:cNvSpPr/>
          <p:nvPr/>
        </p:nvSpPr>
        <p:spPr>
          <a:xfrm>
            <a:off x="5805467" y="5767013"/>
            <a:ext cx="1627369" cy="523220"/>
          </a:xfrm>
          <a:prstGeom prst="rect">
            <a:avLst/>
          </a:prstGeom>
        </p:spPr>
        <p:txBody>
          <a:bodyPr wrap="none">
            <a:spAutoFit/>
          </a:bodyPr>
          <a:p>
            <a:pPr lvl="0" algn="ct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加重徭役</a:t>
            </a:r>
            <a:endParaRPr lang="en-US" altLang="zh-CN" sz="2800" b="1" dirty="0">
              <a:solidFill>
                <a:srgbClr val="C00000"/>
              </a:solidFill>
              <a:latin typeface="方正宋刻本秀楷简体" panose="02000000000000000000" pitchFamily="2" charset="-122"/>
              <a:ea typeface="方正宋刻本秀楷简体" panose="02000000000000000000" pitchFamily="2" charset="-122"/>
            </a:endParaRPr>
          </a:p>
        </p:txBody>
      </p:sp>
      <p:sp>
        <p:nvSpPr>
          <p:cNvPr id="31" name="箭头: 右 30"/>
          <p:cNvSpPr/>
          <p:nvPr/>
        </p:nvSpPr>
        <p:spPr>
          <a:xfrm>
            <a:off x="9581422" y="4053349"/>
            <a:ext cx="509666" cy="371891"/>
          </a:xfrm>
          <a:prstGeom prst="rightArrow">
            <a:avLst/>
          </a:prstGeom>
          <a:solidFill>
            <a:sysClr val="windowText" lastClr="000000">
              <a:alpha val="79000"/>
            </a:sysClr>
          </a:soli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sz="1600"/>
          </a:p>
        </p:txBody>
      </p:sp>
      <p:sp>
        <p:nvSpPr>
          <p:cNvPr id="32" name="矩形 31"/>
          <p:cNvSpPr/>
          <p:nvPr/>
        </p:nvSpPr>
        <p:spPr>
          <a:xfrm>
            <a:off x="10102587" y="3977684"/>
            <a:ext cx="1627369" cy="523220"/>
          </a:xfrm>
          <a:prstGeom prst="rect">
            <a:avLst/>
          </a:prstGeom>
        </p:spPr>
        <p:txBody>
          <a:bodyPr wrap="none">
            <a:spAutoFit/>
          </a:bodyPr>
          <a:p>
            <a:pPr lvl="0" algn="ct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税重贫穷</a:t>
            </a:r>
            <a:endParaRPr lang="en-US" altLang="zh-CN" sz="2800" b="1" dirty="0">
              <a:solidFill>
                <a:srgbClr val="C00000"/>
              </a:solidFill>
              <a:latin typeface="方正宋刻本秀楷简体" panose="02000000000000000000" pitchFamily="2" charset="-122"/>
              <a:ea typeface="方正宋刻本秀楷简体" panose="02000000000000000000" pitchFamily="2" charset="-122"/>
            </a:endParaRPr>
          </a:p>
        </p:txBody>
      </p:sp>
      <p:sp>
        <p:nvSpPr>
          <p:cNvPr id="33" name="箭头: 右 32"/>
          <p:cNvSpPr/>
          <p:nvPr/>
        </p:nvSpPr>
        <p:spPr>
          <a:xfrm rot="5400000">
            <a:off x="10284935" y="4946294"/>
            <a:ext cx="1262670" cy="371891"/>
          </a:xfrm>
          <a:prstGeom prst="rightArrow">
            <a:avLst/>
          </a:prstGeom>
          <a:solidFill>
            <a:sysClr val="windowText" lastClr="000000">
              <a:alpha val="79000"/>
            </a:sysClr>
          </a:soli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sz="1600"/>
          </a:p>
        </p:txBody>
      </p:sp>
      <p:sp>
        <p:nvSpPr>
          <p:cNvPr id="34" name="矩形 33"/>
          <p:cNvSpPr/>
          <p:nvPr/>
        </p:nvSpPr>
        <p:spPr>
          <a:xfrm>
            <a:off x="10121797" y="5767013"/>
            <a:ext cx="1811714" cy="523220"/>
          </a:xfrm>
          <a:prstGeom prst="rect">
            <a:avLst/>
          </a:prstGeom>
        </p:spPr>
        <p:txBody>
          <a:bodyPr wrap="none">
            <a:spAutoFit/>
          </a:bodyPr>
          <a:p>
            <a:pPr lvl="0" algn="ct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偷盗</a:t>
            </a:r>
            <a:r>
              <a:rPr lang="en-US" altLang="zh-CN" sz="2800" b="1" dirty="0">
                <a:solidFill>
                  <a:prstClr val="black"/>
                </a:solidFill>
                <a:latin typeface="方正宋刻本秀楷简体" panose="02000000000000000000" pitchFamily="2" charset="-122"/>
                <a:ea typeface="方正宋刻本秀楷简体" panose="02000000000000000000" pitchFamily="2" charset="-122"/>
              </a:rPr>
              <a:t>/</a:t>
            </a: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欠税</a:t>
            </a:r>
            <a:endParaRPr lang="en-US" altLang="zh-CN" sz="2800" b="1" dirty="0">
              <a:solidFill>
                <a:srgbClr val="C00000"/>
              </a:solidFill>
              <a:latin typeface="方正宋刻本秀楷简体" panose="02000000000000000000" pitchFamily="2" charset="-122"/>
              <a:ea typeface="方正宋刻本秀楷简体" panose="02000000000000000000" pitchFamily="2" charset="-122"/>
            </a:endParaRPr>
          </a:p>
        </p:txBody>
      </p:sp>
      <p:sp>
        <p:nvSpPr>
          <p:cNvPr id="35" name="箭头: 右 34"/>
          <p:cNvSpPr/>
          <p:nvPr/>
        </p:nvSpPr>
        <p:spPr>
          <a:xfrm flipH="1">
            <a:off x="9617186" y="5839238"/>
            <a:ext cx="509666" cy="371891"/>
          </a:xfrm>
          <a:prstGeom prst="rightArrow">
            <a:avLst/>
          </a:prstGeom>
          <a:solidFill>
            <a:sysClr val="windowText" lastClr="000000">
              <a:alpha val="79000"/>
            </a:sysClr>
          </a:soli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sz="1600"/>
          </a:p>
        </p:txBody>
      </p:sp>
      <p:sp>
        <p:nvSpPr>
          <p:cNvPr id="36" name="矩形 35"/>
          <p:cNvSpPr/>
          <p:nvPr/>
        </p:nvSpPr>
        <p:spPr>
          <a:xfrm>
            <a:off x="7950995" y="5763573"/>
            <a:ext cx="1627369" cy="523220"/>
          </a:xfrm>
          <a:prstGeom prst="rect">
            <a:avLst/>
          </a:prstGeom>
        </p:spPr>
        <p:txBody>
          <a:bodyPr wrap="none">
            <a:spAutoFit/>
          </a:bodyPr>
          <a:p>
            <a:pPr lvl="0" algn="ctr"/>
            <a:r>
              <a:rPr lang="zh-CN" altLang="en-US" sz="2800" b="1" dirty="0">
                <a:solidFill>
                  <a:prstClr val="black"/>
                </a:solidFill>
                <a:latin typeface="方正宋刻本秀楷简体" panose="02000000000000000000" pitchFamily="2" charset="-122"/>
                <a:ea typeface="方正宋刻本秀楷简体" panose="02000000000000000000" pitchFamily="2" charset="-122"/>
              </a:rPr>
              <a:t>犯法入狱</a:t>
            </a:r>
            <a:endParaRPr lang="en-US" altLang="zh-CN" sz="2800" b="1" dirty="0">
              <a:solidFill>
                <a:srgbClr val="C00000"/>
              </a:solidFill>
              <a:latin typeface="方正宋刻本秀楷简体" panose="02000000000000000000" pitchFamily="2" charset="-122"/>
              <a:ea typeface="方正宋刻本秀楷简体" panose="02000000000000000000" pitchFamily="2" charset="-122"/>
            </a:endParaRPr>
          </a:p>
        </p:txBody>
      </p:sp>
      <p:sp>
        <p:nvSpPr>
          <p:cNvPr id="37" name="箭头: 右 36"/>
          <p:cNvSpPr/>
          <p:nvPr/>
        </p:nvSpPr>
        <p:spPr>
          <a:xfrm flipH="1">
            <a:off x="7444160" y="5839238"/>
            <a:ext cx="509666" cy="371891"/>
          </a:xfrm>
          <a:prstGeom prst="rightArrow">
            <a:avLst/>
          </a:prstGeom>
          <a:solidFill>
            <a:sysClr val="windowText" lastClr="000000">
              <a:alpha val="79000"/>
            </a:sysClr>
          </a:soli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sz="1600"/>
          </a:p>
        </p:txBody>
      </p:sp>
      <p:sp>
        <p:nvSpPr>
          <p:cNvPr id="39" name="箭头: 右 38"/>
          <p:cNvSpPr/>
          <p:nvPr/>
        </p:nvSpPr>
        <p:spPr>
          <a:xfrm rot="1588544" flipH="1">
            <a:off x="5105870" y="5636021"/>
            <a:ext cx="732344" cy="371891"/>
          </a:xfrm>
          <a:prstGeom prst="rightArrow">
            <a:avLst/>
          </a:prstGeom>
          <a:solidFill>
            <a:sysClr val="windowText" lastClr="000000">
              <a:alpha val="79000"/>
            </a:sysClr>
          </a:soli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sz="1600"/>
          </a:p>
        </p:txBody>
      </p:sp>
      <p:sp>
        <p:nvSpPr>
          <p:cNvPr id="40" name="矩形 39"/>
          <p:cNvSpPr/>
          <p:nvPr/>
        </p:nvSpPr>
        <p:spPr>
          <a:xfrm>
            <a:off x="4489489" y="4655185"/>
            <a:ext cx="1051928" cy="954107"/>
          </a:xfrm>
          <a:prstGeom prst="rect">
            <a:avLst/>
          </a:prstGeom>
        </p:spPr>
        <p:txBody>
          <a:bodyPr wrap="square">
            <a:spAutoFit/>
          </a:bodyPr>
          <a:p>
            <a:pPr lvl="0" algn="ctr"/>
            <a:r>
              <a:rPr lang="zh-CN" altLang="en-US" sz="2800" b="1" dirty="0">
                <a:latin typeface="方正宋刻本秀楷简体" panose="02000000000000000000" pitchFamily="2" charset="-122"/>
                <a:ea typeface="方正宋刻本秀楷简体" panose="02000000000000000000" pitchFamily="2" charset="-122"/>
              </a:rPr>
              <a:t>荒废农耕</a:t>
            </a:r>
            <a:endParaRPr lang="en-US" altLang="zh-CN" sz="2800" b="1" dirty="0">
              <a:latin typeface="方正宋刻本秀楷简体" panose="02000000000000000000" pitchFamily="2" charset="-122"/>
              <a:ea typeface="方正宋刻本秀楷简体" panose="02000000000000000000" pitchFamily="2" charset="-122"/>
            </a:endParaRPr>
          </a:p>
        </p:txBody>
      </p:sp>
      <p:sp>
        <p:nvSpPr>
          <p:cNvPr id="41" name="箭头: 右 40"/>
          <p:cNvSpPr/>
          <p:nvPr/>
        </p:nvSpPr>
        <p:spPr>
          <a:xfrm rot="20011456">
            <a:off x="5104517" y="4084859"/>
            <a:ext cx="733771" cy="371891"/>
          </a:xfrm>
          <a:prstGeom prst="rightArrow">
            <a:avLst/>
          </a:prstGeom>
          <a:solidFill>
            <a:sysClr val="windowText" lastClr="000000">
              <a:alpha val="79000"/>
            </a:sysClr>
          </a:soli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sz="1600"/>
          </a:p>
        </p:txBody>
      </p:sp>
      <p:sp>
        <p:nvSpPr>
          <p:cNvPr id="46" name="矩形 45"/>
          <p:cNvSpPr/>
          <p:nvPr/>
        </p:nvSpPr>
        <p:spPr>
          <a:xfrm>
            <a:off x="1930230" y="3667376"/>
            <a:ext cx="1950254" cy="2960811"/>
          </a:xfrm>
          <a:prstGeom prst="rect">
            <a:avLst/>
          </a:prstGeom>
          <a:solidFill>
            <a:srgbClr val="C00000"/>
          </a:solidFill>
        </p:spPr>
        <p:txBody>
          <a:bodyPr wrap="square">
            <a:spAutoFit/>
          </a:bodyPr>
          <a:p>
            <a:pPr lvl="0" algn="ctr">
              <a:lnSpc>
                <a:spcPct val="150000"/>
              </a:lnSpc>
            </a:pPr>
            <a:r>
              <a:rPr lang="zh-CN" altLang="en-US" sz="3200" b="1" dirty="0">
                <a:solidFill>
                  <a:schemeClr val="bg1"/>
                </a:solidFill>
                <a:latin typeface="方正宋刻本秀楷简体" panose="02000000000000000000" pitchFamily="2" charset="-122"/>
                <a:ea typeface="方正宋刻本秀楷简体" panose="02000000000000000000" pitchFamily="2" charset="-122"/>
              </a:rPr>
              <a:t>阶级矛盾和统治阶层内部矛盾尖锐化</a:t>
            </a:r>
            <a:endParaRPr lang="zh-CN" altLang="en-US" sz="3200" b="1" dirty="0">
              <a:solidFill>
                <a:schemeClr val="bg1"/>
              </a:solidFill>
              <a:latin typeface="方正宋刻本秀楷简体" panose="02000000000000000000" pitchFamily="2" charset="-122"/>
              <a:ea typeface="方正宋刻本秀楷简体" panose="02000000000000000000" pitchFamily="2" charset="-122"/>
            </a:endParaRPr>
          </a:p>
        </p:txBody>
      </p:sp>
      <p:sp>
        <p:nvSpPr>
          <p:cNvPr id="48" name="箭头: 右 47"/>
          <p:cNvSpPr/>
          <p:nvPr/>
        </p:nvSpPr>
        <p:spPr>
          <a:xfrm flipH="1">
            <a:off x="1415184" y="4719818"/>
            <a:ext cx="1212960" cy="800926"/>
          </a:xfrm>
          <a:prstGeom prst="rightArrow">
            <a:avLst/>
          </a:prstGeom>
          <a:gradFill flip="none" rotWithShape="1">
            <a:gsLst>
              <a:gs pos="0">
                <a:srgbClr val="C00000"/>
              </a:gs>
              <a:gs pos="100000">
                <a:srgbClr val="E0E0E1">
                  <a:alpha val="0"/>
                </a:srgbClr>
              </a:gs>
            </a:gsLst>
            <a:lin ang="10800000" scaled="1"/>
            <a:tileRect/>
          </a:gra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sz="1600"/>
          </a:p>
        </p:txBody>
      </p:sp>
      <p:sp>
        <p:nvSpPr>
          <p:cNvPr id="50" name="矩形 49"/>
          <p:cNvSpPr/>
          <p:nvPr/>
        </p:nvSpPr>
        <p:spPr>
          <a:xfrm>
            <a:off x="386813" y="3810548"/>
            <a:ext cx="1040415" cy="2676525"/>
          </a:xfrm>
          <a:prstGeom prst="rect">
            <a:avLst/>
          </a:prstGeom>
          <a:solidFill>
            <a:srgbClr val="C00000"/>
          </a:solidFill>
        </p:spPr>
        <p:txBody>
          <a:bodyPr wrap="square">
            <a:spAutoFit/>
          </a:bodyPr>
          <a:p>
            <a:pPr algn="ctr"/>
            <a:r>
              <a:rPr lang="zh-CN" altLang="en-US" sz="4200" dirty="0">
                <a:solidFill>
                  <a:schemeClr val="bg1"/>
                </a:solidFill>
                <a:uFillTx/>
                <a:latin typeface="汉仪超粗宋简" panose="02010600000101010101" pitchFamily="2" charset="-122"/>
                <a:ea typeface="汉仪超粗宋简" panose="02010600000101010101" pitchFamily="2" charset="-122"/>
              </a:rPr>
              <a:t>农民起义</a:t>
            </a:r>
            <a:endParaRPr lang="zh-CN" altLang="en-US" sz="4200" dirty="0">
              <a:solidFill>
                <a:schemeClr val="bg1"/>
              </a:solidFill>
              <a:uFillTx/>
              <a:latin typeface="汉仪超粗宋简" panose="02010600000101010101" pitchFamily="2" charset="-122"/>
              <a:ea typeface="汉仪超粗宋简" panose="02010600000101010101" pitchFamily="2" charset="-122"/>
            </a:endParaRPr>
          </a:p>
        </p:txBody>
      </p:sp>
      <p:sp>
        <p:nvSpPr>
          <p:cNvPr id="19" name="文本框 18"/>
          <p:cNvSpPr txBox="1"/>
          <p:nvPr/>
        </p:nvSpPr>
        <p:spPr>
          <a:xfrm>
            <a:off x="475615" y="106045"/>
            <a:ext cx="3488055" cy="624650"/>
          </a:xfrm>
          <a:prstGeom prst="roundRect">
            <a:avLst/>
          </a:prstGeom>
          <a:solidFill>
            <a:srgbClr val="C00000"/>
          </a:solidFill>
        </p:spPr>
        <p:txBody>
          <a:bodyPr wrap="square" rtlCol="0">
            <a:spAutoFit/>
          </a:bodyPr>
          <a:p>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（二）</a:t>
            </a:r>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二世而亡</a:t>
            </a:r>
            <a:endPar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endParaRPr>
          </a:p>
        </p:txBody>
      </p:sp>
      <p:sp>
        <p:nvSpPr>
          <p:cNvPr id="8" name="五边形 7"/>
          <p:cNvSpPr/>
          <p:nvPr/>
        </p:nvSpPr>
        <p:spPr>
          <a:xfrm>
            <a:off x="1270" y="99060"/>
            <a:ext cx="474345" cy="592455"/>
          </a:xfrm>
          <a:prstGeom prst="homePlate">
            <a:avLst/>
          </a:prstGeom>
          <a:solidFill>
            <a:srgbClr val="C00000"/>
          </a:solidFill>
          <a:ln>
            <a:noFill/>
          </a:ln>
        </p:spPr>
        <p:style>
          <a:lnRef idx="2">
            <a:srgbClr val="873624">
              <a:shade val="50000"/>
            </a:srgbClr>
          </a:lnRef>
          <a:fillRef idx="1">
            <a:srgbClr val="873624"/>
          </a:fillRef>
          <a:effectRef idx="0">
            <a:srgbClr val="873624"/>
          </a:effectRef>
          <a:fontRef idx="minor">
            <a:sysClr val="window" lastClr="FFFFFF"/>
          </a:fontRef>
        </p:style>
        <p:txBody>
          <a:bodyPr rtlCol="0" anchor="ctr"/>
          <a:p>
            <a:pPr algn="ctr"/>
            <a:endParaRPr lang="zh-CN" altLang="en-US"/>
          </a:p>
        </p:txBody>
      </p:sp>
      <p:sp>
        <p:nvSpPr>
          <p:cNvPr id="26" name="箭头: 右 25"/>
          <p:cNvSpPr/>
          <p:nvPr/>
        </p:nvSpPr>
        <p:spPr>
          <a:xfrm>
            <a:off x="7450109" y="4053349"/>
            <a:ext cx="509666" cy="371891"/>
          </a:xfrm>
          <a:prstGeom prst="rightArrow">
            <a:avLst/>
          </a:prstGeom>
          <a:solidFill>
            <a:sysClr val="windowText" lastClr="000000">
              <a:alpha val="79000"/>
            </a:sysClr>
          </a:soli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sz="1600"/>
          </a:p>
        </p:txBody>
      </p:sp>
      <p:sp>
        <p:nvSpPr>
          <p:cNvPr id="43" name="矩形 42"/>
          <p:cNvSpPr/>
          <p:nvPr/>
        </p:nvSpPr>
        <p:spPr>
          <a:xfrm>
            <a:off x="7557373" y="4668854"/>
            <a:ext cx="2954655" cy="923330"/>
          </a:xfrm>
          <a:prstGeom prst="rect">
            <a:avLst/>
          </a:prstGeom>
          <a:solidFill>
            <a:srgbClr val="C00000"/>
          </a:solidFill>
        </p:spPr>
        <p:txBody>
          <a:bodyPr wrap="none">
            <a:spAutoFit/>
          </a:bodyPr>
          <a:p>
            <a:r>
              <a:rPr lang="zh-CN" altLang="en-US" sz="5400" dirty="0">
                <a:solidFill>
                  <a:schemeClr val="bg1"/>
                </a:solidFill>
                <a:latin typeface="汉仪超粗宋简" panose="02010600000101010101" pitchFamily="2" charset="-122"/>
                <a:ea typeface="汉仪超粗宋简" panose="02010600000101010101" pitchFamily="2" charset="-122"/>
              </a:rPr>
              <a:t>秦朝暴政</a:t>
            </a:r>
            <a:endParaRPr lang="zh-CN" altLang="en-US" sz="5400" dirty="0">
              <a:solidFill>
                <a:schemeClr val="bg1"/>
              </a:solidFill>
              <a:latin typeface="汉仪超粗宋简" panose="02010600000101010101" pitchFamily="2" charset="-122"/>
              <a:ea typeface="汉仪超粗宋简" panose="02010600000101010101" pitchFamily="2" charset="-122"/>
            </a:endParaRPr>
          </a:p>
        </p:txBody>
      </p:sp>
      <p:sp>
        <p:nvSpPr>
          <p:cNvPr id="7" name="文本框 6"/>
          <p:cNvSpPr txBox="1"/>
          <p:nvPr/>
        </p:nvSpPr>
        <p:spPr>
          <a:xfrm>
            <a:off x="475615" y="922020"/>
            <a:ext cx="1409700" cy="583565"/>
          </a:xfrm>
          <a:prstGeom prst="rect">
            <a:avLst/>
          </a:prstGeom>
          <a:noFill/>
        </p:spPr>
        <p:txBody>
          <a:bodyPr wrap="none" rtlCol="0">
            <a:spAutoFit/>
          </a:bodyPr>
          <a:p>
            <a:pPr algn="l"/>
            <a:r>
              <a:rPr lang="en-US" altLang="zh-CN" sz="3200" b="1">
                <a:latin typeface="黑体" panose="02010609060101010101" charset="-122"/>
                <a:ea typeface="黑体" panose="02010609060101010101" charset="-122"/>
                <a:cs typeface="黑体" panose="02010609060101010101" charset="-122"/>
                <a:sym typeface="+mn-ea"/>
              </a:rPr>
              <a:t>1.</a:t>
            </a:r>
            <a:r>
              <a:rPr lang="zh-CN" altLang="en-US" sz="3200" b="1">
                <a:latin typeface="黑体" panose="02010609060101010101" charset="-122"/>
                <a:ea typeface="黑体" panose="02010609060101010101" charset="-122"/>
                <a:cs typeface="黑体" panose="02010609060101010101" charset="-122"/>
                <a:sym typeface="微软雅黑" panose="020B0503020204020204" charset="-122"/>
              </a:rPr>
              <a:t>原因</a:t>
            </a:r>
            <a:endParaRPr lang="zh-CN" altLang="en-US" sz="3200" b="1">
              <a:latin typeface="黑体" panose="02010609060101010101" charset="-122"/>
              <a:ea typeface="黑体" panose="02010609060101010101" charset="-122"/>
              <a:cs typeface="黑体" panose="02010609060101010101" charset="-122"/>
              <a:sym typeface="微软雅黑" panose="020B0503020204020204" charset="-122"/>
            </a:endParaRPr>
          </a:p>
        </p:txBody>
      </p:sp>
      <p:sp>
        <p:nvSpPr>
          <p:cNvPr id="4" name="文本框 3"/>
          <p:cNvSpPr txBox="1"/>
          <p:nvPr/>
        </p:nvSpPr>
        <p:spPr>
          <a:xfrm>
            <a:off x="386715" y="1576705"/>
            <a:ext cx="11238865" cy="2084705"/>
          </a:xfrm>
          <a:prstGeom prst="rect">
            <a:avLst/>
          </a:prstGeom>
          <a:noFill/>
          <a:ln w="28575">
            <a:solidFill>
              <a:srgbClr val="C00000"/>
            </a:solidFill>
            <a:prstDash val="dash"/>
          </a:ln>
        </p:spPr>
        <p:txBody>
          <a:bodyPr wrap="square" rtlCol="0" anchor="t">
            <a:spAutoFit/>
          </a:bodyPr>
          <a:p>
            <a:pPr algn="l">
              <a:lnSpc>
                <a:spcPct val="120000"/>
              </a:lnSpc>
            </a:pPr>
            <a:r>
              <a:rPr lang="en-US" altLang="zh-CN" sz="2800" b="1" dirty="0">
                <a:solidFill>
                  <a:prstClr val="black"/>
                </a:solidFill>
                <a:latin typeface="方正刻本仿宋简体" panose="02000000000000000000" pitchFamily="2" charset="-122"/>
                <a:ea typeface="方正刻本仿宋简体" panose="02000000000000000000" pitchFamily="2" charset="-122"/>
                <a:sym typeface="+mn-ea"/>
              </a:rPr>
              <a:t>    </a:t>
            </a:r>
            <a:r>
              <a:rPr lang="zh-CN" altLang="en-US" sz="2800" b="1" dirty="0">
                <a:solidFill>
                  <a:prstClr val="black"/>
                </a:solidFill>
                <a:latin typeface="方正刻本仿宋简体" panose="02000000000000000000" pitchFamily="2" charset="-122"/>
                <a:ea typeface="方正刻本仿宋简体" panose="02000000000000000000" pitchFamily="2" charset="-122"/>
                <a:sym typeface="+mn-ea"/>
              </a:rPr>
              <a:t>封建君主集权对简单再生产的破坏，主要表现在对农民征收</a:t>
            </a:r>
            <a:r>
              <a:rPr lang="zh-CN" altLang="en-US" sz="2800" b="1" dirty="0">
                <a:solidFill>
                  <a:srgbClr val="C00000"/>
                </a:solidFill>
                <a:latin typeface="方正刻本仿宋简体" panose="02000000000000000000" pitchFamily="2" charset="-122"/>
                <a:ea typeface="方正刻本仿宋简体" panose="02000000000000000000" pitchFamily="2" charset="-122"/>
                <a:sym typeface="+mn-ea"/>
              </a:rPr>
              <a:t>繁重的赋税</a:t>
            </a:r>
            <a:r>
              <a:rPr lang="zh-CN" altLang="en-US" sz="2800" b="1" dirty="0">
                <a:solidFill>
                  <a:prstClr val="black"/>
                </a:solidFill>
                <a:latin typeface="方正刻本仿宋简体" panose="02000000000000000000" pitchFamily="2" charset="-122"/>
                <a:ea typeface="方正刻本仿宋简体" panose="02000000000000000000" pitchFamily="2" charset="-122"/>
                <a:sym typeface="+mn-ea"/>
              </a:rPr>
              <a:t>和征发</a:t>
            </a:r>
            <a:r>
              <a:rPr lang="zh-CN" altLang="en-US" sz="2800" b="1" dirty="0">
                <a:solidFill>
                  <a:srgbClr val="C00000"/>
                </a:solidFill>
                <a:latin typeface="方正刻本仿宋简体" panose="02000000000000000000" pitchFamily="2" charset="-122"/>
                <a:ea typeface="方正刻本仿宋简体" panose="02000000000000000000" pitchFamily="2" charset="-122"/>
                <a:sym typeface="+mn-ea"/>
              </a:rPr>
              <a:t>沉重的徭役</a:t>
            </a:r>
            <a:r>
              <a:rPr lang="zh-CN" altLang="en-US" sz="2800" b="1" dirty="0">
                <a:solidFill>
                  <a:prstClr val="black"/>
                </a:solidFill>
                <a:latin typeface="方正刻本仿宋简体" panose="02000000000000000000" pitchFamily="2" charset="-122"/>
                <a:ea typeface="方正刻本仿宋简体" panose="02000000000000000000" pitchFamily="2" charset="-122"/>
                <a:sym typeface="+mn-ea"/>
              </a:rPr>
              <a:t>上。</a:t>
            </a:r>
            <a:r>
              <a:rPr lang="en-US" altLang="zh-CN" sz="2800" b="1" dirty="0">
                <a:solidFill>
                  <a:prstClr val="black"/>
                </a:solidFill>
                <a:latin typeface="方正刻本仿宋简体" panose="02000000000000000000" pitchFamily="2" charset="-122"/>
                <a:ea typeface="方正刻本仿宋简体" panose="02000000000000000000" pitchFamily="2" charset="-122"/>
                <a:sym typeface="+mn-ea"/>
              </a:rPr>
              <a:t>……</a:t>
            </a:r>
            <a:r>
              <a:rPr lang="zh-CN" altLang="en-US" sz="2800" b="1" dirty="0">
                <a:solidFill>
                  <a:prstClr val="black"/>
                </a:solidFill>
                <a:latin typeface="方正刻本仿宋简体" panose="02000000000000000000" pitchFamily="2" charset="-122"/>
                <a:ea typeface="方正刻本仿宋简体" panose="02000000000000000000" pitchFamily="2" charset="-122"/>
                <a:sym typeface="+mn-ea"/>
              </a:rPr>
              <a:t>秦朝之所以速亡，最主要原因就是专制君主利用空前强大的权力对</a:t>
            </a:r>
            <a:r>
              <a:rPr lang="zh-CN" altLang="en-US" sz="2800" b="1" dirty="0">
                <a:solidFill>
                  <a:srgbClr val="C00000"/>
                </a:solidFill>
                <a:latin typeface="方正刻本仿宋简体" panose="02000000000000000000" pitchFamily="2" charset="-122"/>
                <a:ea typeface="方正刻本仿宋简体" panose="02000000000000000000" pitchFamily="2" charset="-122"/>
                <a:sym typeface="+mn-ea"/>
              </a:rPr>
              <a:t>社会经济</a:t>
            </a:r>
            <a:r>
              <a:rPr lang="zh-CN" altLang="en-US" sz="2800" b="1" dirty="0">
                <a:solidFill>
                  <a:prstClr val="black"/>
                </a:solidFill>
                <a:latin typeface="方正刻本仿宋简体" panose="02000000000000000000" pitchFamily="2" charset="-122"/>
                <a:ea typeface="方正刻本仿宋简体" panose="02000000000000000000" pitchFamily="2" charset="-122"/>
                <a:sym typeface="+mn-ea"/>
              </a:rPr>
              <a:t>大砍大杀的结果。</a:t>
            </a:r>
            <a:endParaRPr lang="en-US" altLang="zh-CN" sz="2800" b="1" dirty="0">
              <a:solidFill>
                <a:prstClr val="black"/>
              </a:solidFill>
              <a:latin typeface="方正刻本仿宋简体" panose="02000000000000000000" pitchFamily="2" charset="-122"/>
              <a:ea typeface="方正刻本仿宋简体" panose="02000000000000000000" pitchFamily="2" charset="-122"/>
            </a:endParaRPr>
          </a:p>
          <a:p>
            <a:pPr algn="r">
              <a:lnSpc>
                <a:spcPct val="120000"/>
              </a:lnSpc>
            </a:pPr>
            <a:r>
              <a:rPr lang="en-US" altLang="zh-CN" sz="2400" b="1" dirty="0">
                <a:solidFill>
                  <a:prstClr val="black"/>
                </a:solidFill>
                <a:latin typeface="方正刻本仿宋简体" panose="02000000000000000000" pitchFamily="2" charset="-122"/>
                <a:ea typeface="方正刻本仿宋简体" panose="02000000000000000000" pitchFamily="2" charset="-122"/>
                <a:sym typeface="+mn-ea"/>
              </a:rPr>
              <a:t>——</a:t>
            </a:r>
            <a:r>
              <a:rPr lang="zh-CN" altLang="en-US" sz="2400" b="1" dirty="0">
                <a:solidFill>
                  <a:prstClr val="black"/>
                </a:solidFill>
                <a:latin typeface="方正刻本仿宋简体" panose="02000000000000000000" pitchFamily="2" charset="-122"/>
                <a:ea typeface="方正刻本仿宋简体" panose="02000000000000000000" pitchFamily="2" charset="-122"/>
                <a:sym typeface="+mn-ea"/>
              </a:rPr>
              <a:t>刘泽华</a:t>
            </a:r>
            <a:r>
              <a:rPr lang="en-US" altLang="zh-CN" sz="2400" b="1" dirty="0">
                <a:solidFill>
                  <a:prstClr val="black"/>
                </a:solidFill>
                <a:latin typeface="方正刻本仿宋简体" panose="02000000000000000000" pitchFamily="2" charset="-122"/>
                <a:ea typeface="方正刻本仿宋简体" panose="02000000000000000000" pitchFamily="2" charset="-122"/>
                <a:sym typeface="+mn-ea"/>
              </a:rPr>
              <a:t>《</a:t>
            </a:r>
            <a:r>
              <a:rPr lang="zh-CN" altLang="en-US" sz="2400" b="1" dirty="0">
                <a:solidFill>
                  <a:prstClr val="black"/>
                </a:solidFill>
                <a:latin typeface="方正刻本仿宋简体" panose="02000000000000000000" pitchFamily="2" charset="-122"/>
                <a:ea typeface="方正刻本仿宋简体" panose="02000000000000000000" pitchFamily="2" charset="-122"/>
                <a:sym typeface="+mn-ea"/>
              </a:rPr>
              <a:t>专制权力与中国社会</a:t>
            </a:r>
            <a:r>
              <a:rPr lang="en-US" altLang="zh-CN" sz="2400" b="1" dirty="0">
                <a:solidFill>
                  <a:prstClr val="black"/>
                </a:solidFill>
                <a:latin typeface="方正刻本仿宋简体" panose="02000000000000000000" pitchFamily="2" charset="-122"/>
                <a:ea typeface="方正刻本仿宋简体" panose="02000000000000000000" pitchFamily="2" charset="-122"/>
                <a:sym typeface="+mn-ea"/>
              </a:rPr>
              <a:t>》</a:t>
            </a:r>
            <a:endParaRPr lang="zh-CN" altLang="en-US"/>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500"/>
                                        <p:tgtEl>
                                          <p:spTgt spid="3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500"/>
                                        <p:tgtEl>
                                          <p:spTgt spid="3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fade">
                                      <p:cBhvr>
                                        <p:cTn id="47" dur="500"/>
                                        <p:tgtEl>
                                          <p:spTgt spid="36"/>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fade">
                                      <p:cBhvr>
                                        <p:cTn id="52" dur="500"/>
                                        <p:tgtEl>
                                          <p:spTgt spid="3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500"/>
                                        <p:tgtEl>
                                          <p:spTgt spid="30"/>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9"/>
                                        </p:tgtEl>
                                        <p:attrNameLst>
                                          <p:attrName>style.visibility</p:attrName>
                                        </p:attrNameLst>
                                      </p:cBhvr>
                                      <p:to>
                                        <p:strVal val="visible"/>
                                      </p:to>
                                    </p:set>
                                    <p:animEffect transition="in" filter="fade">
                                      <p:cBhvr>
                                        <p:cTn id="62" dur="500"/>
                                        <p:tgtEl>
                                          <p:spTgt spid="39"/>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40"/>
                                        </p:tgtEl>
                                        <p:attrNameLst>
                                          <p:attrName>style.visibility</p:attrName>
                                        </p:attrNameLst>
                                      </p:cBhvr>
                                      <p:to>
                                        <p:strVal val="visible"/>
                                      </p:to>
                                    </p:set>
                                    <p:animEffect transition="in" filter="fade">
                                      <p:cBhvr>
                                        <p:cTn id="67" dur="500"/>
                                        <p:tgtEl>
                                          <p:spTgt spid="40"/>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fade">
                                      <p:cBhvr>
                                        <p:cTn id="72" dur="500"/>
                                        <p:tgtEl>
                                          <p:spTgt spid="41"/>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43"/>
                                        </p:tgtEl>
                                        <p:attrNameLst>
                                          <p:attrName>style.visibility</p:attrName>
                                        </p:attrNameLst>
                                      </p:cBhvr>
                                      <p:to>
                                        <p:strVal val="visible"/>
                                      </p:to>
                                    </p:set>
                                    <p:animEffect transition="in" filter="fade">
                                      <p:cBhvr>
                                        <p:cTn id="77" dur="500"/>
                                        <p:tgtEl>
                                          <p:spTgt spid="43"/>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44"/>
                                        </p:tgtEl>
                                        <p:attrNameLst>
                                          <p:attrName>style.visibility</p:attrName>
                                        </p:attrNameLst>
                                      </p:cBhvr>
                                      <p:to>
                                        <p:strVal val="visible"/>
                                      </p:to>
                                    </p:set>
                                    <p:animEffect transition="in" filter="fade">
                                      <p:cBhvr>
                                        <p:cTn id="82" dur="500"/>
                                        <p:tgtEl>
                                          <p:spTgt spid="44"/>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46"/>
                                        </p:tgtEl>
                                        <p:attrNameLst>
                                          <p:attrName>style.visibility</p:attrName>
                                        </p:attrNameLst>
                                      </p:cBhvr>
                                      <p:to>
                                        <p:strVal val="visible"/>
                                      </p:to>
                                    </p:set>
                                    <p:animEffect transition="in" filter="fade">
                                      <p:cBhvr>
                                        <p:cTn id="87" dur="500"/>
                                        <p:tgtEl>
                                          <p:spTgt spid="46"/>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48"/>
                                        </p:tgtEl>
                                        <p:attrNameLst>
                                          <p:attrName>style.visibility</p:attrName>
                                        </p:attrNameLst>
                                      </p:cBhvr>
                                      <p:to>
                                        <p:strVal val="visible"/>
                                      </p:to>
                                    </p:set>
                                    <p:animEffect transition="in" filter="fade">
                                      <p:cBhvr>
                                        <p:cTn id="92" dur="500"/>
                                        <p:tgtEl>
                                          <p:spTgt spid="48"/>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50"/>
                                        </p:tgtEl>
                                        <p:attrNameLst>
                                          <p:attrName>style.visibility</p:attrName>
                                        </p:attrNameLst>
                                      </p:cBhvr>
                                      <p:to>
                                        <p:strVal val="visible"/>
                                      </p:to>
                                    </p:set>
                                    <p:animEffect transition="in" filter="fade">
                                      <p:cBhvr>
                                        <p:cTn id="9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bldLvl="0" animBg="1"/>
      <p:bldP spid="10" grpId="0"/>
      <p:bldP spid="29" grpId="0"/>
      <p:bldP spid="30" grpId="0"/>
      <p:bldP spid="31" grpId="0" bldLvl="0" animBg="1"/>
      <p:bldP spid="32" grpId="0"/>
      <p:bldP spid="33" grpId="0" bldLvl="0" animBg="1"/>
      <p:bldP spid="34" grpId="0"/>
      <p:bldP spid="35" grpId="0" bldLvl="0" animBg="1"/>
      <p:bldP spid="36" grpId="0"/>
      <p:bldP spid="37" grpId="0" bldLvl="0" animBg="1"/>
      <p:bldP spid="39" grpId="0" bldLvl="0" animBg="1"/>
      <p:bldP spid="40" grpId="0"/>
      <p:bldP spid="41" grpId="0" bldLvl="0" animBg="1"/>
      <p:bldP spid="46" grpId="0" bldLvl="0" animBg="1"/>
      <p:bldP spid="48" grpId="0" bldLvl="0" animBg="1"/>
      <p:bldP spid="50" grpId="0" bldLvl="0" animBg="1"/>
      <p:bldP spid="26" grpId="0" bldLvl="0" animBg="1"/>
      <p:bldP spid="43"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235710" y="134620"/>
            <a:ext cx="3488055" cy="578444"/>
          </a:xfrm>
          <a:prstGeom prst="roundRect">
            <a:avLst/>
          </a:prstGeom>
          <a:solidFill>
            <a:srgbClr val="C00000"/>
          </a:solidFill>
        </p:spPr>
        <p:txBody>
          <a:bodyPr wrap="square" rtlCol="0">
            <a:spAutoFit/>
          </a:bodyPr>
          <a:p>
            <a:pPr algn="ctr"/>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大泽乡起义</a:t>
            </a:r>
            <a:endPar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endParaRPr>
          </a:p>
        </p:txBody>
      </p:sp>
      <p:sp>
        <p:nvSpPr>
          <p:cNvPr id="15" name="矩形 14"/>
          <p:cNvSpPr/>
          <p:nvPr/>
        </p:nvSpPr>
        <p:spPr>
          <a:xfrm>
            <a:off x="8445416" y="1207690"/>
            <a:ext cx="1266693" cy="523220"/>
          </a:xfrm>
          <a:prstGeom prst="rect">
            <a:avLst/>
          </a:prstGeom>
        </p:spPr>
        <p:txBody>
          <a:bodyPr wrap="none">
            <a:spAutoFit/>
          </a:bodyPr>
          <a:p>
            <a:pPr algn="ctr"/>
            <a:r>
              <a:rPr lang="zh-CN" altLang="en-US" sz="2800" b="1" dirty="0">
                <a:solidFill>
                  <a:sysClr val="window" lastClr="FFFFFF"/>
                </a:solidFill>
                <a:latin typeface="方正宋刻本秀楷简体" panose="02000000000000000000" pitchFamily="2" charset="-122"/>
                <a:ea typeface="方正宋刻本秀楷简体" panose="02000000000000000000" pitchFamily="2" charset="-122"/>
              </a:rPr>
              <a:t>始皇陵</a:t>
            </a:r>
            <a:endParaRPr lang="zh-CN" altLang="en-US" dirty="0">
              <a:solidFill>
                <a:sysClr val="window" lastClr="FFFFFF"/>
              </a:solidFill>
            </a:endParaRPr>
          </a:p>
        </p:txBody>
      </p:sp>
      <p:sp>
        <p:nvSpPr>
          <p:cNvPr id="16" name="矩形 15"/>
          <p:cNvSpPr/>
          <p:nvPr/>
        </p:nvSpPr>
        <p:spPr>
          <a:xfrm>
            <a:off x="10370263" y="1207690"/>
            <a:ext cx="1266693" cy="523220"/>
          </a:xfrm>
          <a:prstGeom prst="rect">
            <a:avLst/>
          </a:prstGeom>
        </p:spPr>
        <p:txBody>
          <a:bodyPr wrap="square">
            <a:spAutoFit/>
          </a:bodyPr>
          <a:p>
            <a:pPr algn="ctr"/>
            <a:r>
              <a:rPr lang="zh-CN" altLang="en-US" sz="2800" b="1" dirty="0">
                <a:solidFill>
                  <a:sysClr val="window" lastClr="FFFFFF"/>
                </a:solidFill>
                <a:latin typeface="方正宋刻本秀楷简体" panose="02000000000000000000" pitchFamily="2" charset="-122"/>
                <a:ea typeface="方正宋刻本秀楷简体" panose="02000000000000000000" pitchFamily="2" charset="-122"/>
              </a:rPr>
              <a:t>秦直道</a:t>
            </a:r>
            <a:endParaRPr lang="zh-CN" altLang="en-US" dirty="0">
              <a:solidFill>
                <a:sysClr val="window" lastClr="FFFFFF"/>
              </a:solidFill>
            </a:endParaRPr>
          </a:p>
        </p:txBody>
      </p:sp>
      <p:sp>
        <p:nvSpPr>
          <p:cNvPr id="29704" name="文本框 50"/>
          <p:cNvSpPr txBox="1"/>
          <p:nvPr/>
        </p:nvSpPr>
        <p:spPr>
          <a:xfrm>
            <a:off x="353695" y="1877060"/>
            <a:ext cx="11569065" cy="1426210"/>
          </a:xfrm>
          <a:prstGeom prst="rect">
            <a:avLst/>
          </a:prstGeom>
          <a:noFill/>
          <a:ln w="9525" cap="flat" cmpd="sng">
            <a:noFill/>
            <a:prstDash val="solid"/>
            <a:miter/>
            <a:headEnd type="none" w="med" len="med"/>
            <a:tailEnd type="none" w="med" len="med"/>
          </a:ln>
        </p:spPr>
        <p:txBody>
          <a:bodyPr wrap="square">
            <a:spAutoFit/>
          </a:bodyPr>
          <a:p>
            <a:pPr fontAlgn="auto">
              <a:lnSpc>
                <a:spcPct val="125000"/>
              </a:lnSpc>
              <a:buNone/>
            </a:pPr>
            <a:r>
              <a:rPr lang="en-US" altLang="zh-CN" sz="3735" dirty="0">
                <a:latin typeface="方正清刻本悦宋简体"/>
                <a:ea typeface="方正清刻本悦宋简体"/>
              </a:rPr>
              <a:t>   </a:t>
            </a:r>
            <a:r>
              <a:rPr lang="zh-CN" altLang="en-US" sz="2800" dirty="0">
                <a:latin typeface="华文楷体" panose="02010600040101010101" pitchFamily="2" charset="-122"/>
                <a:ea typeface="华文楷体" panose="02010600040101010101" pitchFamily="2" charset="-122"/>
              </a:rPr>
              <a:t>公元前209年，历史上第一次农民起义——陈胜吴广起义爆发了，陈胜自立为王，号为“</a:t>
            </a:r>
            <a:r>
              <a:rPr lang="zh-CN" altLang="en-US" sz="3200" b="1" dirty="0">
                <a:solidFill>
                  <a:srgbClr val="C00000"/>
                </a:solidFill>
                <a:latin typeface="华文楷体" panose="02010600040101010101" pitchFamily="2" charset="-122"/>
                <a:ea typeface="华文楷体" panose="02010600040101010101" pitchFamily="2" charset="-122"/>
              </a:rPr>
              <a:t>张楚</a:t>
            </a:r>
            <a:r>
              <a:rPr lang="zh-CN" altLang="en-US" sz="2800" dirty="0">
                <a:latin typeface="华文楷体" panose="02010600040101010101" pitchFamily="2" charset="-122"/>
                <a:ea typeface="华文楷体" panose="02010600040101010101" pitchFamily="2" charset="-122"/>
              </a:rPr>
              <a:t>”。</a:t>
            </a:r>
            <a:endParaRPr lang="zh-CN" altLang="en-US" sz="2800" dirty="0">
              <a:latin typeface="华文楷体" panose="02010600040101010101" pitchFamily="2" charset="-122"/>
              <a:ea typeface="华文楷体" panose="02010600040101010101" pitchFamily="2" charset="-122"/>
            </a:endParaRPr>
          </a:p>
        </p:txBody>
      </p:sp>
      <p:pic>
        <p:nvPicPr>
          <p:cNvPr id="29708" name="图片 49"/>
          <p:cNvPicPr>
            <a:picLocks noChangeAspect="1"/>
          </p:cNvPicPr>
          <p:nvPr/>
        </p:nvPicPr>
        <p:blipFill>
          <a:blip r:embed="rId1"/>
          <a:stretch>
            <a:fillRect/>
          </a:stretch>
        </p:blipFill>
        <p:spPr>
          <a:xfrm>
            <a:off x="353695" y="3674745"/>
            <a:ext cx="5778500" cy="3098800"/>
          </a:xfrm>
          <a:prstGeom prst="rect">
            <a:avLst/>
          </a:prstGeom>
          <a:noFill/>
          <a:ln w="9525">
            <a:noFill/>
          </a:ln>
        </p:spPr>
      </p:pic>
      <p:sp>
        <p:nvSpPr>
          <p:cNvPr id="29706" name="文本框 52"/>
          <p:cNvSpPr txBox="1"/>
          <p:nvPr/>
        </p:nvSpPr>
        <p:spPr>
          <a:xfrm>
            <a:off x="6398684" y="3949065"/>
            <a:ext cx="1689100" cy="666115"/>
          </a:xfrm>
          <a:prstGeom prst="rect">
            <a:avLst/>
          </a:prstGeom>
          <a:solidFill>
            <a:srgbClr val="C00000"/>
          </a:solidFill>
          <a:ln w="9525">
            <a:noFill/>
          </a:ln>
        </p:spPr>
        <p:txBody>
          <a:bodyPr>
            <a:spAutoFit/>
          </a:bodyPr>
          <a:p>
            <a:pPr algn="ctr" defTabSz="914400" eaLnBrk="1" hangingPunct="1">
              <a:buNone/>
            </a:pPr>
            <a:r>
              <a:rPr lang="zh-CN" altLang="en-US" sz="3735" dirty="0">
                <a:solidFill>
                  <a:srgbClr val="FFFFFF"/>
                </a:solidFill>
                <a:latin typeface="方正粗黑宋简体" panose="02000000000000000000" pitchFamily="2" charset="-122"/>
                <a:ea typeface="方正粗黑宋简体" panose="02000000000000000000" pitchFamily="2" charset="-122"/>
              </a:rPr>
              <a:t>意义</a:t>
            </a:r>
            <a:endParaRPr lang="zh-CN" altLang="en-US" sz="3735" dirty="0">
              <a:solidFill>
                <a:srgbClr val="FFFFFF"/>
              </a:solidFill>
              <a:latin typeface="方正粗黑宋简体" panose="02000000000000000000" pitchFamily="2" charset="-122"/>
              <a:ea typeface="方正粗黑宋简体" panose="02000000000000000000" pitchFamily="2" charset="-122"/>
            </a:endParaRPr>
          </a:p>
        </p:txBody>
      </p:sp>
      <p:sp>
        <p:nvSpPr>
          <p:cNvPr id="54" name="文本框 53"/>
          <p:cNvSpPr txBox="1"/>
          <p:nvPr/>
        </p:nvSpPr>
        <p:spPr>
          <a:xfrm>
            <a:off x="6398895" y="4862830"/>
            <a:ext cx="5615940" cy="1445260"/>
          </a:xfrm>
          <a:prstGeom prst="rect">
            <a:avLst/>
          </a:prstGeom>
          <a:noFill/>
          <a:ln w="9525" cap="flat" cmpd="sng">
            <a:solidFill>
              <a:sysClr val="windowText" lastClr="000000"/>
            </a:solidFill>
            <a:prstDash val="solid"/>
            <a:miter/>
            <a:headEnd type="none" w="med" len="med"/>
            <a:tailEnd type="none" w="med" len="med"/>
          </a:ln>
        </p:spPr>
        <p:txBody>
          <a:bodyPr wrap="square">
            <a:spAutoFit/>
          </a:bodyPr>
          <a:p>
            <a:pPr defTabSz="914400" eaLnBrk="1" hangingPunct="1">
              <a:buNone/>
            </a:pPr>
            <a:r>
              <a:rPr lang="en-US" altLang="zh-CN" sz="3200" dirty="0">
                <a:solidFill>
                  <a:srgbClr val="000000"/>
                </a:solidFill>
                <a:latin typeface="方正清刻本悦宋简体"/>
                <a:ea typeface="方正清刻本悦宋简体"/>
              </a:rPr>
              <a:t>    </a:t>
            </a:r>
            <a:r>
              <a:rPr lang="zh-CN" altLang="en-US" sz="2800" dirty="0">
                <a:latin typeface="华文楷体" panose="02010600040101010101" pitchFamily="2" charset="-122"/>
                <a:ea typeface="华文楷体" panose="02010600040101010101" pitchFamily="2" charset="-122"/>
              </a:rPr>
              <a:t>是中国历史上第一次大规模农民起义，具有首创精神，</a:t>
            </a:r>
            <a:r>
              <a:rPr lang="zh-CN" altLang="en-US" sz="2800" dirty="0">
                <a:latin typeface="华文楷体" panose="02010600040101010101" pitchFamily="2" charset="-122"/>
                <a:ea typeface="华文楷体" panose="02010600040101010101" pitchFamily="2" charset="-122"/>
                <a:sym typeface="+mn-ea"/>
              </a:rPr>
              <a:t>揭开了反秦起义的序幕。</a:t>
            </a:r>
            <a:endParaRPr lang="zh-CN" altLang="en-US" sz="2800" dirty="0">
              <a:latin typeface="华文楷体" panose="02010600040101010101" pitchFamily="2" charset="-122"/>
              <a:ea typeface="华文楷体" panose="02010600040101010101" pitchFamily="2" charset="-122"/>
            </a:endParaRPr>
          </a:p>
        </p:txBody>
      </p:sp>
      <p:sp>
        <p:nvSpPr>
          <p:cNvPr id="2" name="文本框 1"/>
          <p:cNvSpPr txBox="1"/>
          <p:nvPr/>
        </p:nvSpPr>
        <p:spPr>
          <a:xfrm>
            <a:off x="6876415" y="264795"/>
            <a:ext cx="4660900" cy="583565"/>
          </a:xfrm>
          <a:prstGeom prst="rect">
            <a:avLst/>
          </a:prstGeom>
          <a:noFill/>
          <a:extLst>
            <a:ext uri="{909E8E84-426E-40DD-AFC4-6F175D3DCCD1}">
              <a14:hiddenFill xmlns:a14="http://schemas.microsoft.com/office/drawing/2010/main">
                <a:solidFill>
                  <a:srgbClr val="69553A"/>
                </a:solidFill>
              </a14:hiddenFill>
            </a:ext>
          </a:extLst>
        </p:spPr>
        <p:txBody>
          <a:bodyPr wrap="square" rtlCol="0">
            <a:spAutoFit/>
          </a:bodyPr>
          <a:p>
            <a:r>
              <a:rPr lang="zh-CN" altLang="en-US" sz="3200" dirty="0">
                <a:latin typeface="黑体" panose="02010609060101010101" charset="-122"/>
                <a:ea typeface="黑体" panose="02010609060101010101" charset="-122"/>
                <a:cs typeface="黑体" panose="02010609060101010101" charset="-122"/>
              </a:rPr>
              <a:t>为何要以“张楚”为号呢？</a:t>
            </a:r>
            <a:endParaRPr lang="zh-CN" altLang="en-US" sz="3200" dirty="0">
              <a:latin typeface="黑体" panose="02010609060101010101" charset="-122"/>
              <a:ea typeface="黑体" panose="02010609060101010101" charset="-122"/>
              <a:cs typeface="黑体" panose="02010609060101010101" charset="-122"/>
            </a:endParaRPr>
          </a:p>
        </p:txBody>
      </p:sp>
      <p:sp>
        <p:nvSpPr>
          <p:cNvPr id="3" name="文本框 2"/>
          <p:cNvSpPr txBox="1"/>
          <p:nvPr/>
        </p:nvSpPr>
        <p:spPr>
          <a:xfrm>
            <a:off x="4439920" y="1050925"/>
            <a:ext cx="7347585" cy="521970"/>
          </a:xfrm>
          <a:prstGeom prst="rect">
            <a:avLst/>
          </a:prstGeom>
          <a:noFill/>
          <a:ln>
            <a:solidFill>
              <a:schemeClr val="tx1"/>
            </a:solidFill>
          </a:ln>
        </p:spPr>
        <p:txBody>
          <a:bodyPr wrap="square" rtlCol="0" anchor="t">
            <a:spAutoFit/>
          </a:bodyPr>
          <a:p>
            <a:r>
              <a:rPr lang="zh-CN" altLang="en-US" sz="2800" dirty="0">
                <a:latin typeface="华文楷体" panose="02010600040101010101" pitchFamily="2" charset="-122"/>
                <a:ea typeface="华文楷体" panose="02010600040101010101" pitchFamily="2" charset="-122"/>
              </a:rPr>
              <a:t>将士多为楚人，有利于凝聚军心，提高战斗力。</a:t>
            </a:r>
            <a:endParaRPr lang="zh-CN" altLang="en-US" sz="2800" dirty="0">
              <a:latin typeface="华文楷体" panose="02010600040101010101" pitchFamily="2" charset="-122"/>
              <a:ea typeface="华文楷体" panose="02010600040101010101" pitchFamily="2"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54"/>
                                        </p:tgtEl>
                                        <p:attrNameLst>
                                          <p:attrName>style.visibility</p:attrName>
                                        </p:attrNameLst>
                                      </p:cBhvr>
                                      <p:to>
                                        <p:strVal val="visible"/>
                                      </p:to>
                                    </p:set>
                                    <p:anim calcmode="lin" valueType="num">
                                      <p:cBhvr additive="base">
                                        <p:cTn id="11" dur="500" fill="hold"/>
                                        <p:tgtEl>
                                          <p:spTgt spid="54"/>
                                        </p:tgtEl>
                                        <p:attrNameLst>
                                          <p:attrName>ppt_x</p:attrName>
                                        </p:attrNameLst>
                                      </p:cBhvr>
                                      <p:tavLst>
                                        <p:tav tm="0">
                                          <p:val>
                                            <p:strVal val="#ppt_x"/>
                                          </p:val>
                                        </p:tav>
                                        <p:tav tm="100000">
                                          <p:val>
                                            <p:strVal val="#ppt_x"/>
                                          </p:val>
                                        </p:tav>
                                      </p:tavLst>
                                    </p:anim>
                                    <p:anim calcmode="lin" valueType="num">
                                      <p:cBhvr additive="base">
                                        <p:cTn id="12"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54" grpId="0" bldLvl="0" animBg="1"/>
      <p:bldP spid="54"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235710" y="134620"/>
            <a:ext cx="3488055" cy="578444"/>
          </a:xfrm>
          <a:prstGeom prst="roundRect">
            <a:avLst/>
          </a:prstGeom>
          <a:solidFill>
            <a:srgbClr val="C00000"/>
          </a:solidFill>
        </p:spPr>
        <p:txBody>
          <a:bodyPr wrap="square" rtlCol="0">
            <a:spAutoFit/>
          </a:bodyPr>
          <a:p>
            <a:pPr algn="ctr"/>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楚汉</a:t>
            </a:r>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战争</a:t>
            </a:r>
            <a:endPar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endParaRPr>
          </a:p>
        </p:txBody>
      </p:sp>
      <p:sp>
        <p:nvSpPr>
          <p:cNvPr id="15" name="矩形 14"/>
          <p:cNvSpPr/>
          <p:nvPr/>
        </p:nvSpPr>
        <p:spPr>
          <a:xfrm>
            <a:off x="8445416" y="1207690"/>
            <a:ext cx="1266693" cy="523220"/>
          </a:xfrm>
          <a:prstGeom prst="rect">
            <a:avLst/>
          </a:prstGeom>
        </p:spPr>
        <p:txBody>
          <a:bodyPr wrap="none">
            <a:spAutoFit/>
          </a:bodyPr>
          <a:p>
            <a:pPr algn="ctr"/>
            <a:r>
              <a:rPr lang="zh-CN" altLang="en-US" sz="2800" b="1" dirty="0">
                <a:solidFill>
                  <a:sysClr val="window" lastClr="FFFFFF"/>
                </a:solidFill>
                <a:latin typeface="方正宋刻本秀楷简体" panose="02000000000000000000" pitchFamily="2" charset="-122"/>
                <a:ea typeface="方正宋刻本秀楷简体" panose="02000000000000000000" pitchFamily="2" charset="-122"/>
              </a:rPr>
              <a:t>始皇陵</a:t>
            </a:r>
            <a:endParaRPr lang="zh-CN" altLang="en-US" dirty="0">
              <a:solidFill>
                <a:sysClr val="window" lastClr="FFFFFF"/>
              </a:solidFill>
            </a:endParaRPr>
          </a:p>
        </p:txBody>
      </p:sp>
      <p:sp>
        <p:nvSpPr>
          <p:cNvPr id="16" name="矩形 15"/>
          <p:cNvSpPr/>
          <p:nvPr/>
        </p:nvSpPr>
        <p:spPr>
          <a:xfrm>
            <a:off x="10370263" y="1207690"/>
            <a:ext cx="1266693" cy="523220"/>
          </a:xfrm>
          <a:prstGeom prst="rect">
            <a:avLst/>
          </a:prstGeom>
        </p:spPr>
        <p:txBody>
          <a:bodyPr wrap="square">
            <a:spAutoFit/>
          </a:bodyPr>
          <a:p>
            <a:pPr algn="ctr"/>
            <a:r>
              <a:rPr lang="zh-CN" altLang="en-US" sz="2800" b="1" dirty="0">
                <a:solidFill>
                  <a:sysClr val="window" lastClr="FFFFFF"/>
                </a:solidFill>
                <a:latin typeface="方正宋刻本秀楷简体" panose="02000000000000000000" pitchFamily="2" charset="-122"/>
                <a:ea typeface="方正宋刻本秀楷简体" panose="02000000000000000000" pitchFamily="2" charset="-122"/>
              </a:rPr>
              <a:t>秦直道</a:t>
            </a:r>
            <a:endParaRPr lang="zh-CN" altLang="en-US" dirty="0">
              <a:solidFill>
                <a:sysClr val="window" lastClr="FFFFFF"/>
              </a:solidFill>
            </a:endParaRPr>
          </a:p>
        </p:txBody>
      </p:sp>
      <p:sp>
        <p:nvSpPr>
          <p:cNvPr id="29704" name="文本框 50"/>
          <p:cNvSpPr txBox="1"/>
          <p:nvPr/>
        </p:nvSpPr>
        <p:spPr>
          <a:xfrm>
            <a:off x="158750" y="978535"/>
            <a:ext cx="11863705" cy="1815465"/>
          </a:xfrm>
          <a:prstGeom prst="rect">
            <a:avLst/>
          </a:prstGeom>
          <a:noFill/>
          <a:ln w="9525" cap="flat" cmpd="sng">
            <a:solidFill>
              <a:schemeClr val="tx1"/>
            </a:solidFill>
            <a:prstDash val="solid"/>
            <a:miter/>
            <a:headEnd type="none" w="med" len="med"/>
            <a:tailEnd type="none" w="med" len="med"/>
          </a:ln>
        </p:spPr>
        <p:txBody>
          <a:bodyPr wrap="square">
            <a:spAutoFit/>
          </a:bodyPr>
          <a:p>
            <a:pPr fontAlgn="auto">
              <a:lnSpc>
                <a:spcPct val="120000"/>
              </a:lnSpc>
              <a:buNone/>
            </a:pPr>
            <a:r>
              <a:rPr lang="en-US" altLang="zh-CN" sz="3735" dirty="0">
                <a:latin typeface="方正清刻本悦宋简体"/>
                <a:ea typeface="方正清刻本悦宋简体"/>
              </a:rPr>
              <a:t>  </a:t>
            </a:r>
            <a:r>
              <a:rPr lang="zh-CN" altLang="en-US" sz="2800" b="1" dirty="0">
                <a:latin typeface="华文楷体" panose="02010600040101010101" pitchFamily="2" charset="-122"/>
                <a:ea typeface="华文楷体" panose="02010600040101010101" pitchFamily="2" charset="-122"/>
              </a:rPr>
              <a:t>子婴为秦王四十六日，楚将沛公破秦军，入武关，遂至霸上，使人约降子婴。子婴即系颈以组，白马素车，奉天子玺符，降轵道旁。</a:t>
            </a:r>
            <a:endParaRPr lang="zh-CN" altLang="en-US" sz="2800" b="1" dirty="0">
              <a:latin typeface="华文楷体" panose="02010600040101010101" pitchFamily="2" charset="-122"/>
              <a:ea typeface="华文楷体" panose="02010600040101010101" pitchFamily="2" charset="-122"/>
            </a:endParaRPr>
          </a:p>
          <a:p>
            <a:pPr algn="r" fontAlgn="auto">
              <a:lnSpc>
                <a:spcPct val="120000"/>
              </a:lnSpc>
              <a:buNone/>
            </a:pPr>
            <a:r>
              <a:rPr lang="zh-CN" altLang="en-US" sz="2800" b="1" dirty="0">
                <a:latin typeface="华文楷体" panose="02010600040101010101" pitchFamily="2" charset="-122"/>
                <a:ea typeface="华文楷体" panose="02010600040101010101" pitchFamily="2" charset="-122"/>
              </a:rPr>
              <a:t>                                                     ——《史记·秦始皇本纪》</a:t>
            </a:r>
            <a:endParaRPr lang="zh-CN" altLang="en-US" sz="2800" b="1" dirty="0">
              <a:latin typeface="华文楷体" panose="02010600040101010101" pitchFamily="2" charset="-122"/>
              <a:ea typeface="华文楷体" panose="02010600040101010101" pitchFamily="2" charset="-122"/>
            </a:endParaRPr>
          </a:p>
        </p:txBody>
      </p:sp>
      <p:grpSp>
        <p:nvGrpSpPr>
          <p:cNvPr id="30730" name="组合 18"/>
          <p:cNvGrpSpPr/>
          <p:nvPr/>
        </p:nvGrpSpPr>
        <p:grpSpPr>
          <a:xfrm>
            <a:off x="158750" y="2897505"/>
            <a:ext cx="6007100" cy="2918460"/>
            <a:chOff x="126459" y="2729295"/>
            <a:chExt cx="4765183" cy="2382591"/>
          </a:xfrm>
        </p:grpSpPr>
        <p:pic>
          <p:nvPicPr>
            <p:cNvPr id="30732" name="图片 13"/>
            <p:cNvPicPr>
              <a:picLocks noChangeAspect="1"/>
            </p:cNvPicPr>
            <p:nvPr/>
          </p:nvPicPr>
          <p:blipFill>
            <a:blip r:embed="rId1"/>
            <a:stretch>
              <a:fillRect/>
            </a:stretch>
          </p:blipFill>
          <p:spPr>
            <a:xfrm>
              <a:off x="126459" y="2729295"/>
              <a:ext cx="4765183" cy="2382591"/>
            </a:xfrm>
            <a:prstGeom prst="rect">
              <a:avLst/>
            </a:prstGeom>
            <a:noFill/>
            <a:ln w="9525">
              <a:noFill/>
            </a:ln>
          </p:spPr>
        </p:pic>
        <p:sp>
          <p:nvSpPr>
            <p:cNvPr id="30733" name="文本框 16"/>
            <p:cNvSpPr txBox="1"/>
            <p:nvPr/>
          </p:nvSpPr>
          <p:spPr>
            <a:xfrm>
              <a:off x="4319884" y="3044435"/>
              <a:ext cx="523685" cy="1952833"/>
            </a:xfrm>
            <a:prstGeom prst="rect">
              <a:avLst/>
            </a:prstGeom>
            <a:solidFill>
              <a:sysClr val="window" lastClr="FFFFFF"/>
            </a:solidFill>
            <a:ln w="9525">
              <a:noFill/>
            </a:ln>
          </p:spPr>
          <p:txBody>
            <a:bodyPr>
              <a:spAutoFit/>
            </a:bodyPr>
            <a:p>
              <a:pPr algn="ctr" defTabSz="914400" eaLnBrk="1" hangingPunct="1">
                <a:buNone/>
              </a:pPr>
              <a:r>
                <a:rPr lang="zh-CN" altLang="en-US" sz="3735" dirty="0">
                  <a:latin typeface="方正粗黑宋简体" panose="02000000000000000000" pitchFamily="2" charset="-122"/>
                  <a:ea typeface="方正粗黑宋简体" panose="02000000000000000000" pitchFamily="2" charset="-122"/>
                </a:rPr>
                <a:t>刘</a:t>
              </a:r>
              <a:endParaRPr lang="en-US" altLang="zh-CN" sz="3735" dirty="0">
                <a:latin typeface="方正粗黑宋简体" panose="02000000000000000000" pitchFamily="2" charset="-122"/>
                <a:ea typeface="方正粗黑宋简体" panose="02000000000000000000" pitchFamily="2" charset="-122"/>
              </a:endParaRPr>
            </a:p>
            <a:p>
              <a:pPr algn="ctr" defTabSz="914400" eaLnBrk="1" hangingPunct="1">
                <a:buNone/>
              </a:pPr>
              <a:r>
                <a:rPr lang="zh-CN" altLang="en-US" sz="3735" dirty="0">
                  <a:latin typeface="方正粗黑宋简体" panose="02000000000000000000" pitchFamily="2" charset="-122"/>
                  <a:ea typeface="方正粗黑宋简体" panose="02000000000000000000" pitchFamily="2" charset="-122"/>
                </a:rPr>
                <a:t>邦</a:t>
              </a:r>
              <a:endParaRPr lang="en-US" altLang="zh-CN" sz="3735" dirty="0">
                <a:latin typeface="方正粗黑宋简体" panose="02000000000000000000" pitchFamily="2" charset="-122"/>
                <a:ea typeface="方正粗黑宋简体" panose="02000000000000000000" pitchFamily="2" charset="-122"/>
              </a:endParaRPr>
            </a:p>
            <a:p>
              <a:pPr algn="ctr" defTabSz="914400" eaLnBrk="1" hangingPunct="1">
                <a:buNone/>
              </a:pPr>
              <a:r>
                <a:rPr lang="zh-CN" altLang="en-US" sz="3735" dirty="0">
                  <a:latin typeface="方正粗黑宋简体" panose="02000000000000000000" pitchFamily="2" charset="-122"/>
                  <a:ea typeface="方正粗黑宋简体" panose="02000000000000000000" pitchFamily="2" charset="-122"/>
                </a:rPr>
                <a:t>入</a:t>
              </a:r>
              <a:endParaRPr lang="en-US" altLang="zh-CN" sz="3735" dirty="0">
                <a:latin typeface="方正粗黑宋简体" panose="02000000000000000000" pitchFamily="2" charset="-122"/>
                <a:ea typeface="方正粗黑宋简体" panose="02000000000000000000" pitchFamily="2" charset="-122"/>
              </a:endParaRPr>
            </a:p>
            <a:p>
              <a:pPr algn="ctr" defTabSz="914400" eaLnBrk="1" hangingPunct="1">
                <a:buNone/>
              </a:pPr>
              <a:r>
                <a:rPr lang="zh-CN" altLang="en-US" sz="3735" dirty="0">
                  <a:latin typeface="方正粗黑宋简体" panose="02000000000000000000" pitchFamily="2" charset="-122"/>
                  <a:ea typeface="方正粗黑宋简体" panose="02000000000000000000" pitchFamily="2" charset="-122"/>
                </a:rPr>
                <a:t>关</a:t>
              </a:r>
              <a:endParaRPr lang="zh-CN" altLang="en-US" sz="3735" dirty="0">
                <a:latin typeface="方正粗黑宋简体" panose="02000000000000000000" pitchFamily="2" charset="-122"/>
                <a:ea typeface="方正粗黑宋简体" panose="02000000000000000000" pitchFamily="2" charset="-122"/>
              </a:endParaRPr>
            </a:p>
          </p:txBody>
        </p:sp>
      </p:grpSp>
      <p:sp>
        <p:nvSpPr>
          <p:cNvPr id="4" name="文本框 3"/>
          <p:cNvSpPr txBox="1"/>
          <p:nvPr/>
        </p:nvSpPr>
        <p:spPr>
          <a:xfrm>
            <a:off x="6525895" y="3215640"/>
            <a:ext cx="5111115" cy="583565"/>
          </a:xfrm>
          <a:prstGeom prst="rect">
            <a:avLst/>
          </a:prstGeom>
          <a:noFill/>
          <a:extLst>
            <a:ext uri="{909E8E84-426E-40DD-AFC4-6F175D3DCCD1}">
              <a14:hiddenFill xmlns:a14="http://schemas.microsoft.com/office/drawing/2010/main">
                <a:solidFill>
                  <a:srgbClr val="69553A"/>
                </a:solidFill>
              </a14:hiddenFill>
            </a:ext>
          </a:extLst>
        </p:spPr>
        <p:txBody>
          <a:bodyPr wrap="square" rtlCol="0">
            <a:spAutoFit/>
          </a:bodyPr>
          <a:p>
            <a:r>
              <a:rPr lang="zh-CN" altLang="en-US" sz="3200" dirty="0">
                <a:latin typeface="黑体" panose="02010609060101010101" charset="-122"/>
                <a:ea typeface="黑体" panose="02010609060101010101" charset="-122"/>
                <a:cs typeface="黑体" panose="02010609060101010101" charset="-122"/>
              </a:rPr>
              <a:t>刘邦胜利，</a:t>
            </a:r>
            <a:r>
              <a:rPr lang="zh-CN" altLang="en-US" sz="3200" dirty="0">
                <a:latin typeface="黑体" panose="02010609060101010101" charset="-122"/>
                <a:ea typeface="黑体" panose="02010609060101010101" charset="-122"/>
                <a:cs typeface="黑体" panose="02010609060101010101" charset="-122"/>
              </a:rPr>
              <a:t>项羽失败的原因？</a:t>
            </a:r>
            <a:endParaRPr lang="zh-CN" altLang="en-US" sz="3200" dirty="0">
              <a:latin typeface="黑体" panose="02010609060101010101" charset="-122"/>
              <a:ea typeface="黑体" panose="02010609060101010101" charset="-122"/>
              <a:cs typeface="黑体" panose="02010609060101010101" charset="-122"/>
            </a:endParaRPr>
          </a:p>
        </p:txBody>
      </p:sp>
      <p:sp>
        <p:nvSpPr>
          <p:cNvPr id="6" name="矩形 5"/>
          <p:cNvSpPr/>
          <p:nvPr/>
        </p:nvSpPr>
        <p:spPr>
          <a:xfrm>
            <a:off x="6525895" y="3984625"/>
            <a:ext cx="5351780" cy="1383030"/>
          </a:xfrm>
          <a:prstGeom prst="rect">
            <a:avLst/>
          </a:prstGeom>
          <a:noFill/>
          <a:ln w="25400" cap="flat" cmpd="sng" algn="ctr">
            <a:noFill/>
            <a:prstDash val="solid"/>
          </a:ln>
          <a:effectLst/>
          <a:extLst>
            <a:ext uri="{909E8E84-426E-40DD-AFC4-6F175D3DCCD1}">
              <a14:hiddenFill xmlns:a14="http://schemas.microsoft.com/office/drawing/2010/main">
                <a:solidFill>
                  <a:srgbClr val="94541B"/>
                </a:solidFill>
              </a14:hiddenFill>
            </a:ext>
          </a:extLst>
        </p:spPr>
        <p:txBody>
          <a:bodyPr rtlCol="0" anchor="ctr"/>
          <a:p>
            <a:pPr algn="l"/>
            <a:r>
              <a:rPr lang="en-US" altLang="zh-CN" sz="3200" dirty="0">
                <a:latin typeface="楷体" panose="02010609060101010101" pitchFamily="49" charset="-122"/>
                <a:ea typeface="楷体" panose="02010609060101010101" pitchFamily="49" charset="-122"/>
                <a:cs typeface="楷体" panose="02010609060101010101" pitchFamily="49" charset="-122"/>
              </a:rPr>
              <a:t>   </a:t>
            </a:r>
            <a:r>
              <a:rPr lang="zh-CN" altLang="en-US" sz="3200" dirty="0">
                <a:latin typeface="楷体" panose="02010609060101010101" pitchFamily="49" charset="-122"/>
                <a:ea typeface="楷体" panose="02010609060101010101" pitchFamily="49" charset="-122"/>
                <a:cs typeface="楷体" panose="02010609060101010101" pitchFamily="49" charset="-122"/>
              </a:rPr>
              <a:t>刘邦“约法三章”，善于用人，指挥得当，</a:t>
            </a:r>
            <a:r>
              <a:rPr lang="zh-CN" altLang="en-US" sz="3200" dirty="0">
                <a:latin typeface="楷体" panose="02010609060101010101" pitchFamily="49" charset="-122"/>
                <a:ea typeface="楷体" panose="02010609060101010101" pitchFamily="49" charset="-122"/>
                <a:cs typeface="楷体" panose="02010609060101010101" pitchFamily="49" charset="-122"/>
                <a:sym typeface="+mn-ea"/>
              </a:rPr>
              <a:t>赢得民心。</a:t>
            </a:r>
            <a:endParaRPr lang="zh-CN" altLang="en-US" sz="3200" dirty="0">
              <a:latin typeface="楷体" panose="02010609060101010101" pitchFamily="49" charset="-122"/>
              <a:ea typeface="楷体" panose="02010609060101010101" pitchFamily="49" charset="-122"/>
              <a:cs typeface="楷体" panose="02010609060101010101" pitchFamily="49" charset="-122"/>
            </a:endParaRPr>
          </a:p>
        </p:txBody>
      </p:sp>
      <p:cxnSp>
        <p:nvCxnSpPr>
          <p:cNvPr id="2" name="直接箭头连接符 1"/>
          <p:cNvCxnSpPr/>
          <p:nvPr/>
        </p:nvCxnSpPr>
        <p:spPr>
          <a:xfrm flipV="1">
            <a:off x="350520" y="6128385"/>
            <a:ext cx="11511280" cy="43180"/>
          </a:xfrm>
          <a:prstGeom prst="straightConnector1">
            <a:avLst/>
          </a:prstGeom>
          <a:ln>
            <a:solidFill>
              <a:srgbClr val="000000"/>
            </a:solidFill>
            <a:tailEnd type="arrow"/>
          </a:ln>
        </p:spPr>
        <p:style>
          <a:lnRef idx="1">
            <a:srgbClr val="495287"/>
          </a:lnRef>
          <a:fillRef idx="0">
            <a:srgbClr val="495287"/>
          </a:fillRef>
          <a:effectRef idx="0">
            <a:srgbClr val="495287"/>
          </a:effectRef>
          <a:fontRef idx="minor">
            <a:srgbClr val="000000"/>
          </a:fontRef>
        </p:style>
      </p:cxnSp>
      <p:sp>
        <p:nvSpPr>
          <p:cNvPr id="3" name="文本框 2"/>
          <p:cNvSpPr txBox="1"/>
          <p:nvPr/>
        </p:nvSpPr>
        <p:spPr>
          <a:xfrm>
            <a:off x="224790" y="6203950"/>
            <a:ext cx="5440680" cy="435610"/>
          </a:xfrm>
          <a:prstGeom prst="rect">
            <a:avLst/>
          </a:prstGeom>
          <a:noFill/>
        </p:spPr>
        <p:txBody>
          <a:bodyPr wrap="none" rtlCol="0">
            <a:spAutoFit/>
          </a:bodyPr>
          <a:p>
            <a:pPr marL="457200" indent="-457200" algn="l">
              <a:lnSpc>
                <a:spcPct val="80000"/>
              </a:lnSpc>
              <a:buFont typeface="Arial" panose="020B0604020202020204" pitchFamily="34" charset="0"/>
              <a:buChar char="•"/>
            </a:pPr>
            <a:r>
              <a:rPr kumimoji="1" lang="en-US" altLang="zh-CN" sz="2800" dirty="0">
                <a:latin typeface="楷体" panose="02010609060101010101" pitchFamily="49" charset="-122"/>
                <a:ea typeface="楷体" panose="02010609060101010101" pitchFamily="49" charset="-122"/>
                <a:cs typeface="楷体" panose="02010609060101010101" pitchFamily="49" charset="-122"/>
                <a:sym typeface="隶书" panose="02010509060101010101" pitchFamily="49" charset="-122"/>
              </a:rPr>
              <a:t>BC207</a:t>
            </a:r>
            <a:r>
              <a:rPr kumimoji="1" lang="zh-CN" altLang="en-US" sz="2800" dirty="0" smtClean="0">
                <a:latin typeface="楷体" panose="02010609060101010101" pitchFamily="49" charset="-122"/>
                <a:ea typeface="楷体" panose="02010609060101010101" pitchFamily="49" charset="-122"/>
                <a:cs typeface="楷体" panose="02010609060101010101" pitchFamily="49" charset="-122"/>
                <a:sym typeface="隶书" panose="02010509060101010101" pitchFamily="49" charset="-122"/>
              </a:rPr>
              <a:t>刘邦进占咸阳，秦朝灭亡</a:t>
            </a:r>
            <a:endParaRPr kumimoji="1" lang="en-US" altLang="zh-CN" sz="2800" dirty="0">
              <a:latin typeface="楷体" panose="02010609060101010101" pitchFamily="49" charset="-122"/>
              <a:ea typeface="楷体" panose="02010609060101010101" pitchFamily="49" charset="-122"/>
              <a:cs typeface="楷体" panose="02010609060101010101" pitchFamily="49" charset="-122"/>
            </a:endParaRPr>
          </a:p>
        </p:txBody>
      </p:sp>
      <p:sp>
        <p:nvSpPr>
          <p:cNvPr id="7" name="文本框 6"/>
          <p:cNvSpPr txBox="1"/>
          <p:nvPr/>
        </p:nvSpPr>
        <p:spPr>
          <a:xfrm>
            <a:off x="5965190" y="6160770"/>
            <a:ext cx="2595880" cy="521970"/>
          </a:xfrm>
          <a:prstGeom prst="rect">
            <a:avLst/>
          </a:prstGeom>
          <a:noFill/>
        </p:spPr>
        <p:txBody>
          <a:bodyPr wrap="none" rtlCol="0">
            <a:spAutoFit/>
          </a:bodyPr>
          <a:p>
            <a:pPr marL="457200" indent="-457200" algn="l">
              <a:buFont typeface="Arial" panose="020B0604020202020204" pitchFamily="34" charset="0"/>
              <a:buChar char="•"/>
            </a:pPr>
            <a:r>
              <a:rPr kumimoji="1" lang="en-US" altLang="zh-CN" sz="2800" dirty="0">
                <a:latin typeface="楷体" panose="02010609060101010101" pitchFamily="49" charset="-122"/>
                <a:ea typeface="楷体" panose="02010609060101010101" pitchFamily="49" charset="-122"/>
                <a:cs typeface="楷体" panose="02010609060101010101" pitchFamily="49" charset="-122"/>
                <a:sym typeface="隶书" panose="02010509060101010101" pitchFamily="49" charset="-122"/>
              </a:rPr>
              <a:t>BC206</a:t>
            </a:r>
            <a:r>
              <a:rPr kumimoji="1" lang="zh-CN" altLang="en-US" sz="2800" dirty="0" smtClean="0">
                <a:latin typeface="楷体" panose="02010609060101010101" pitchFamily="49" charset="-122"/>
                <a:ea typeface="楷体" panose="02010609060101010101" pitchFamily="49" charset="-122"/>
                <a:cs typeface="楷体" panose="02010609060101010101" pitchFamily="49" charset="-122"/>
                <a:sym typeface="隶书" panose="02010509060101010101" pitchFamily="49" charset="-122"/>
              </a:rPr>
              <a:t>鸿门宴</a:t>
            </a:r>
            <a:endParaRPr kumimoji="1" lang="en-US" altLang="zh-CN" sz="2800" dirty="0" smtClean="0">
              <a:latin typeface="楷体" panose="02010609060101010101" pitchFamily="49" charset="-122"/>
              <a:ea typeface="楷体" panose="02010609060101010101" pitchFamily="49" charset="-122"/>
              <a:cs typeface="楷体" panose="02010609060101010101" pitchFamily="49" charset="-122"/>
            </a:endParaRPr>
          </a:p>
        </p:txBody>
      </p:sp>
      <p:sp>
        <p:nvSpPr>
          <p:cNvPr id="8" name="文本框 7"/>
          <p:cNvSpPr txBox="1"/>
          <p:nvPr/>
        </p:nvSpPr>
        <p:spPr>
          <a:xfrm>
            <a:off x="8561070" y="6203950"/>
            <a:ext cx="3110230" cy="435610"/>
          </a:xfrm>
          <a:prstGeom prst="rect">
            <a:avLst/>
          </a:prstGeom>
          <a:noFill/>
        </p:spPr>
        <p:txBody>
          <a:bodyPr wrap="square" rtlCol="0">
            <a:spAutoFit/>
          </a:bodyPr>
          <a:p>
            <a:pPr marL="457200" indent="-457200" algn="l">
              <a:lnSpc>
                <a:spcPct val="80000"/>
              </a:lnSpc>
              <a:buFont typeface="Arial" panose="020B0604020202020204" pitchFamily="34" charset="0"/>
              <a:buChar char="•"/>
            </a:pPr>
            <a:r>
              <a:rPr kumimoji="1" lang="en-US" altLang="zh-CN" sz="2800" dirty="0">
                <a:latin typeface="楷体" panose="02010609060101010101" pitchFamily="49" charset="-122"/>
                <a:ea typeface="楷体" panose="02010609060101010101" pitchFamily="49" charset="-122"/>
                <a:cs typeface="楷体" panose="02010609060101010101" pitchFamily="49" charset="-122"/>
                <a:sym typeface="隶书" panose="02010509060101010101" pitchFamily="49" charset="-122"/>
              </a:rPr>
              <a:t>BC202</a:t>
            </a:r>
            <a:r>
              <a:rPr kumimoji="1" lang="zh-CN" altLang="en-US" sz="2800" dirty="0">
                <a:latin typeface="楷体" panose="02010609060101010101" pitchFamily="49" charset="-122"/>
                <a:ea typeface="楷体" panose="02010609060101010101" pitchFamily="49" charset="-122"/>
                <a:cs typeface="楷体" panose="02010609060101010101" pitchFamily="49" charset="-122"/>
                <a:sym typeface="隶书" panose="02010509060101010101" pitchFamily="49" charset="-122"/>
              </a:rPr>
              <a:t>垓下之围</a:t>
            </a:r>
            <a:endParaRPr kumimoji="1" lang="zh-CN" altLang="en-US" sz="2800" dirty="0">
              <a:latin typeface="楷体" panose="02010609060101010101" pitchFamily="49" charset="-122"/>
              <a:ea typeface="楷体" panose="02010609060101010101" pitchFamily="49" charset="-122"/>
              <a:cs typeface="楷体" panose="02010609060101010101" pitchFamily="49" charset="-122"/>
              <a:sym typeface="隶书" panose="02010509060101010101" pitchFamily="49"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 name="文本框 155"/>
          <p:cNvSpPr/>
          <p:nvPr/>
        </p:nvSpPr>
        <p:spPr>
          <a:xfrm>
            <a:off x="3826298" y="605791"/>
            <a:ext cx="7300384" cy="1272540"/>
          </a:xfrm>
          <a:prstGeom prst="rect">
            <a:avLst/>
          </a:prstGeom>
          <a:noFill/>
          <a:ln w="9525">
            <a:noFill/>
          </a:ln>
        </p:spPr>
        <p:txBody>
          <a:bodyPr>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ysClr val="windowText" lastClr="000000"/>
                </a:solidFill>
                <a:latin typeface="Calibri" panose="020F0502020204030204" charset="0"/>
                <a:ea typeface="+mn-ea"/>
                <a:cs typeface="+mn-ea"/>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ysClr val="windowText" lastClr="000000"/>
                </a:solidFill>
                <a:latin typeface="Calibri" panose="020F0502020204030204" charset="0"/>
                <a:ea typeface="+mn-ea"/>
                <a:cs typeface="+mn-ea"/>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5pPr>
          </a:lstStyle>
          <a:p>
            <a:pPr marL="285750" lvl="0" indent="-285750" defTabSz="1219200">
              <a:lnSpc>
                <a:spcPct val="120000"/>
              </a:lnSpc>
              <a:spcBef>
                <a:spcPct val="0"/>
              </a:spcBef>
              <a:spcAft>
                <a:spcPts val="800"/>
              </a:spcAft>
              <a:buFont typeface="Wingdings" panose="05000000000000000000" pitchFamily="2" charset="2"/>
              <a:buChar char="n"/>
            </a:pPr>
            <a:r>
              <a:rPr lang="zh-CN" altLang="en-US" sz="3200" dirty="0">
                <a:solidFill>
                  <a:schemeClr val="tx1"/>
                </a:solidFill>
                <a:latin typeface="楷体" panose="02010609060101010101" pitchFamily="49" charset="-122"/>
                <a:ea typeface="楷体" panose="02010609060101010101" pitchFamily="49" charset="-122"/>
              </a:rPr>
              <a:t>“民为贵，君为轻”“水能载舟，亦能覆舟”。</a:t>
            </a:r>
            <a:endParaRPr lang="zh-CN" altLang="en-US" sz="3200" dirty="0">
              <a:solidFill>
                <a:schemeClr val="tx1"/>
              </a:solidFill>
              <a:latin typeface="楷体" panose="02010609060101010101" pitchFamily="49" charset="-122"/>
              <a:ea typeface="楷体" panose="02010609060101010101" pitchFamily="49" charset="-122"/>
            </a:endParaRPr>
          </a:p>
        </p:txBody>
      </p:sp>
      <p:sp>
        <p:nvSpPr>
          <p:cNvPr id="69" name="文本框 155"/>
          <p:cNvSpPr/>
          <p:nvPr/>
        </p:nvSpPr>
        <p:spPr>
          <a:xfrm>
            <a:off x="3826510" y="2150110"/>
            <a:ext cx="7073900" cy="1272540"/>
          </a:xfrm>
          <a:prstGeom prst="rect">
            <a:avLst/>
          </a:prstGeom>
          <a:noFill/>
          <a:ln w="9525">
            <a:noFill/>
          </a:ln>
        </p:spPr>
        <p:txBody>
          <a:bodyPr wrap="square">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ysClr val="windowText" lastClr="000000"/>
                </a:solidFill>
                <a:latin typeface="Calibri" panose="020F0502020204030204" charset="0"/>
                <a:ea typeface="+mn-ea"/>
                <a:cs typeface="+mn-ea"/>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ysClr val="windowText" lastClr="000000"/>
                </a:solidFill>
                <a:latin typeface="Calibri" panose="020F0502020204030204" charset="0"/>
                <a:ea typeface="+mn-ea"/>
                <a:cs typeface="+mn-ea"/>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5pPr>
          </a:lstStyle>
          <a:p>
            <a:pPr marL="285750" lvl="0" indent="-285750" defTabSz="1219200">
              <a:lnSpc>
                <a:spcPct val="120000"/>
              </a:lnSpc>
              <a:spcBef>
                <a:spcPct val="0"/>
              </a:spcBef>
              <a:spcAft>
                <a:spcPts val="800"/>
              </a:spcAft>
              <a:buFont typeface="Wingdings" panose="05000000000000000000" pitchFamily="2" charset="2"/>
              <a:buChar char="n"/>
            </a:pPr>
            <a:r>
              <a:rPr lang="zh-CN" altLang="en-US" sz="3200" dirty="0">
                <a:solidFill>
                  <a:schemeClr val="tx1"/>
                </a:solidFill>
                <a:latin typeface="楷体" panose="02010609060101010101" pitchFamily="49" charset="-122"/>
                <a:ea typeface="楷体" panose="02010609060101010101" pitchFamily="49" charset="-122"/>
              </a:rPr>
              <a:t>“我是中国人民的儿子，我深情的爱着我的祖国和人民。”</a:t>
            </a:r>
            <a:endParaRPr lang="zh-CN" altLang="en-US" sz="3200" dirty="0">
              <a:solidFill>
                <a:schemeClr val="tx1"/>
              </a:solidFill>
              <a:latin typeface="楷体" panose="02010609060101010101" pitchFamily="49" charset="-122"/>
              <a:ea typeface="楷体" panose="02010609060101010101" pitchFamily="49" charset="-122"/>
            </a:endParaRPr>
          </a:p>
        </p:txBody>
      </p:sp>
      <p:sp>
        <p:nvSpPr>
          <p:cNvPr id="82" name="文本框 155"/>
          <p:cNvSpPr/>
          <p:nvPr/>
        </p:nvSpPr>
        <p:spPr>
          <a:xfrm>
            <a:off x="3826510" y="3664585"/>
            <a:ext cx="7074535" cy="1272540"/>
          </a:xfrm>
          <a:prstGeom prst="rect">
            <a:avLst/>
          </a:prstGeom>
          <a:noFill/>
          <a:ln w="9525">
            <a:noFill/>
          </a:ln>
        </p:spPr>
        <p:txBody>
          <a:bodyPr wrap="square">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ysClr val="windowText" lastClr="000000"/>
                </a:solidFill>
                <a:latin typeface="Calibri" panose="020F0502020204030204" charset="0"/>
                <a:ea typeface="+mn-ea"/>
                <a:cs typeface="+mn-ea"/>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ysClr val="windowText" lastClr="000000"/>
                </a:solidFill>
                <a:latin typeface="Calibri" panose="020F0502020204030204" charset="0"/>
                <a:ea typeface="+mn-ea"/>
                <a:cs typeface="+mn-ea"/>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5pPr>
          </a:lstStyle>
          <a:p>
            <a:pPr marL="285750" lvl="0" indent="-285750" defTabSz="1219200">
              <a:lnSpc>
                <a:spcPct val="120000"/>
              </a:lnSpc>
              <a:spcBef>
                <a:spcPct val="0"/>
              </a:spcBef>
              <a:spcAft>
                <a:spcPts val="800"/>
              </a:spcAft>
              <a:buFont typeface="Wingdings" panose="05000000000000000000" pitchFamily="2" charset="2"/>
              <a:buChar char="n"/>
            </a:pPr>
            <a:r>
              <a:rPr lang="zh-CN" altLang="en-US" sz="3200" dirty="0">
                <a:solidFill>
                  <a:schemeClr val="tx1"/>
                </a:solidFill>
                <a:latin typeface="楷体" panose="02010609060101010101" pitchFamily="49" charset="-122"/>
                <a:ea typeface="楷体" panose="02010609060101010101" pitchFamily="49" charset="-122"/>
              </a:rPr>
              <a:t>“我们最首要的任务是使人民有就业机会</a:t>
            </a:r>
            <a:r>
              <a:rPr lang="en-US" altLang="zh-CN" sz="3200" dirty="0">
                <a:solidFill>
                  <a:schemeClr val="tx1"/>
                </a:solidFill>
                <a:latin typeface="楷体" panose="02010609060101010101" pitchFamily="49" charset="-122"/>
                <a:ea typeface="楷体" panose="02010609060101010101" pitchFamily="49" charset="-122"/>
              </a:rPr>
              <a:t>……”</a:t>
            </a:r>
            <a:endParaRPr lang="en-US" altLang="zh-CN" sz="3200" dirty="0">
              <a:solidFill>
                <a:schemeClr val="tx1"/>
              </a:solidFill>
              <a:latin typeface="楷体" panose="02010609060101010101" pitchFamily="49" charset="-122"/>
              <a:ea typeface="楷体" panose="02010609060101010101" pitchFamily="49" charset="-122"/>
            </a:endParaRPr>
          </a:p>
        </p:txBody>
      </p:sp>
      <p:sp>
        <p:nvSpPr>
          <p:cNvPr id="95" name="文本框 155"/>
          <p:cNvSpPr/>
          <p:nvPr/>
        </p:nvSpPr>
        <p:spPr>
          <a:xfrm>
            <a:off x="3826298" y="5154719"/>
            <a:ext cx="7628467" cy="1374775"/>
          </a:xfrm>
          <a:prstGeom prst="rect">
            <a:avLst/>
          </a:prstGeom>
          <a:noFill/>
          <a:ln>
            <a:noFill/>
            <a:miter lim="800000"/>
          </a:ln>
        </p:spPr>
        <p:txBody>
          <a:bodyPr wrap="square">
            <a:spAutoFit/>
          </a:bodyPr>
          <a:lstStyle>
            <a:defPPr>
              <a:defRPr lang="zh-TW"/>
            </a:defPPr>
            <a:lvl1pPr marL="0" indent="0" algn="l" defTabSz="914400" rtl="0" eaLnBrk="0" fontAlgn="base" hangingPunct="0">
              <a:lnSpc>
                <a:spcPct val="100000"/>
              </a:lnSpc>
              <a:spcBef>
                <a:spcPct val="0"/>
              </a:spcBef>
              <a:spcAft>
                <a:spcPct val="0"/>
              </a:spcAft>
              <a:buClrTx/>
              <a:buSzTx/>
              <a:buFontTx/>
              <a:buNone/>
              <a:defRPr kumimoji="0" lang="zh-TW" altLang="en-US" sz="1800" b="0" i="0" u="none" baseline="0">
                <a:solidFill>
                  <a:sysClr val="windowText" lastClr="000000"/>
                </a:solidFill>
                <a:effectLst/>
                <a:latin typeface="Arial" panose="020B0604020202020204" pitchFamily="34" charset="0"/>
                <a:ea typeface="PMingLiU" pitchFamily="18" charset="-120"/>
              </a:defRPr>
            </a:lvl1pPr>
            <a:lvl2pPr marL="457200" indent="0" algn="l" defTabSz="914400" rtl="0" eaLnBrk="0" fontAlgn="base" hangingPunct="0">
              <a:lnSpc>
                <a:spcPct val="100000"/>
              </a:lnSpc>
              <a:spcBef>
                <a:spcPct val="0"/>
              </a:spcBef>
              <a:spcAft>
                <a:spcPct val="0"/>
              </a:spcAft>
              <a:buClrTx/>
              <a:buSzTx/>
              <a:buFontTx/>
              <a:buNone/>
              <a:defRPr kumimoji="0" lang="zh-TW" altLang="en-US" sz="1800" b="0" i="0" u="none" baseline="0">
                <a:solidFill>
                  <a:sysClr val="windowText" lastClr="000000"/>
                </a:solidFill>
                <a:effectLst/>
                <a:latin typeface="Arial" panose="020B0604020202020204" pitchFamily="34" charset="0"/>
                <a:ea typeface="PMingLiU" pitchFamily="18" charset="-120"/>
              </a:defRPr>
            </a:lvl2pPr>
            <a:lvl3pPr marL="914400" indent="0" algn="l" defTabSz="914400" rtl="0" eaLnBrk="0" fontAlgn="base" hangingPunct="0">
              <a:lnSpc>
                <a:spcPct val="100000"/>
              </a:lnSpc>
              <a:spcBef>
                <a:spcPct val="0"/>
              </a:spcBef>
              <a:spcAft>
                <a:spcPct val="0"/>
              </a:spcAft>
              <a:buClrTx/>
              <a:buSzTx/>
              <a:buFontTx/>
              <a:buNone/>
              <a:defRPr kumimoji="0" lang="zh-TW" altLang="en-US" sz="1800" b="0" i="0" u="none" baseline="0">
                <a:solidFill>
                  <a:sysClr val="windowText" lastClr="000000"/>
                </a:solidFill>
                <a:effectLst/>
                <a:latin typeface="Arial" panose="020B0604020202020204" pitchFamily="34" charset="0"/>
                <a:ea typeface="PMingLiU" pitchFamily="18" charset="-120"/>
              </a:defRPr>
            </a:lvl3pPr>
            <a:lvl4pPr marL="1371600" indent="0" algn="l" defTabSz="914400" rtl="0" eaLnBrk="0" fontAlgn="base" hangingPunct="0">
              <a:lnSpc>
                <a:spcPct val="100000"/>
              </a:lnSpc>
              <a:spcBef>
                <a:spcPct val="0"/>
              </a:spcBef>
              <a:spcAft>
                <a:spcPct val="0"/>
              </a:spcAft>
              <a:buClrTx/>
              <a:buSzTx/>
              <a:buFontTx/>
              <a:buNone/>
              <a:defRPr kumimoji="0" lang="zh-TW" altLang="en-US" sz="1800" b="0" i="0" u="none" baseline="0">
                <a:solidFill>
                  <a:sysClr val="windowText" lastClr="000000"/>
                </a:solidFill>
                <a:effectLst/>
                <a:latin typeface="Arial" panose="020B0604020202020204" pitchFamily="34" charset="0"/>
                <a:ea typeface="PMingLiU" pitchFamily="18" charset="-120"/>
              </a:defRPr>
            </a:lvl4pPr>
            <a:lvl5pPr marL="1828800" indent="0" algn="l" defTabSz="914400" rtl="0" eaLnBrk="0" fontAlgn="base" hangingPunct="0">
              <a:lnSpc>
                <a:spcPct val="100000"/>
              </a:lnSpc>
              <a:spcBef>
                <a:spcPct val="0"/>
              </a:spcBef>
              <a:spcAft>
                <a:spcPct val="0"/>
              </a:spcAft>
              <a:buClrTx/>
              <a:buSzTx/>
              <a:buFontTx/>
              <a:buNone/>
              <a:defRPr kumimoji="0" lang="zh-TW" altLang="en-US" sz="1800" b="0" i="0" u="none" baseline="0">
                <a:solidFill>
                  <a:sysClr val="windowText" lastClr="000000"/>
                </a:solidFill>
                <a:effectLst/>
                <a:latin typeface="Arial" panose="020B0604020202020204" pitchFamily="34" charset="0"/>
                <a:ea typeface="PMingLiU" pitchFamily="18" charset="-120"/>
              </a:defRPr>
            </a:lvl5pPr>
          </a:lstStyle>
          <a:p>
            <a:pPr marL="285750" marR="0" lvl="0" indent="-285750" algn="l" defTabSz="1219200" rtl="0" eaLnBrk="1" fontAlgn="base" latinLnBrk="0" hangingPunct="1">
              <a:lnSpc>
                <a:spcPct val="120000"/>
              </a:lnSpc>
              <a:spcBef>
                <a:spcPct val="0"/>
              </a:spcBef>
              <a:spcAft>
                <a:spcPts val="800"/>
              </a:spcAft>
              <a:buClrTx/>
              <a:buSzTx/>
              <a:buFont typeface="Wingdings" panose="05000000000000000000" pitchFamily="2" charset="2"/>
              <a:buChar char="n"/>
              <a:defRPr/>
            </a:pPr>
            <a:r>
              <a:rPr kumimoji="0" lang="zh-CN" altLang="en-US" sz="32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ea"/>
              </a:rPr>
              <a:t>“心无百姓，莫为官，为官一任，就要</a:t>
            </a:r>
            <a:endParaRPr kumimoji="0" lang="en-US" altLang="zh-CN" sz="32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ea"/>
            </a:endParaRPr>
          </a:p>
          <a:p>
            <a:pPr marL="0" marR="0" lvl="0" indent="0" algn="l" defTabSz="1219200" rtl="0" eaLnBrk="1" fontAlgn="base" latinLnBrk="0" hangingPunct="1">
              <a:lnSpc>
                <a:spcPct val="120000"/>
              </a:lnSpc>
              <a:spcBef>
                <a:spcPct val="0"/>
              </a:spcBef>
              <a:spcAft>
                <a:spcPts val="800"/>
              </a:spcAft>
              <a:buClrTx/>
              <a:buSzTx/>
              <a:buFontTx/>
              <a:buNone/>
              <a:defRPr/>
            </a:pPr>
            <a:r>
              <a:rPr kumimoji="0" lang="zh-CN" altLang="en-US" sz="32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ea"/>
              </a:rPr>
              <a:t>造福一方，手握公权，就要为民办事。”。</a:t>
            </a:r>
            <a:endParaRPr kumimoji="0" lang="zh-CN" altLang="en-US" sz="32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ea"/>
            </a:endParaRPr>
          </a:p>
        </p:txBody>
      </p:sp>
      <p:grpSp>
        <p:nvGrpSpPr>
          <p:cNvPr id="32796" name="组合 72"/>
          <p:cNvGrpSpPr/>
          <p:nvPr/>
        </p:nvGrpSpPr>
        <p:grpSpPr>
          <a:xfrm rot="0">
            <a:off x="2383155" y="5782310"/>
            <a:ext cx="312420" cy="499745"/>
            <a:chOff x="3260005" y="1560934"/>
            <a:chExt cx="370834" cy="500500"/>
          </a:xfrm>
        </p:grpSpPr>
        <p:sp>
          <p:nvSpPr>
            <p:cNvPr id="99" name="Freeform 41"/>
            <p:cNvSpPr/>
            <p:nvPr/>
          </p:nvSpPr>
          <p:spPr bwMode="auto">
            <a:xfrm>
              <a:off x="3320347" y="1561076"/>
              <a:ext cx="309252" cy="400711"/>
            </a:xfrm>
            <a:custGeom>
              <a:avLst/>
              <a:gdLst>
                <a:gd name="T0" fmla="*/ 533 w 594"/>
                <a:gd name="T1" fmla="*/ 0 h 771"/>
                <a:gd name="T2" fmla="*/ 63 w 594"/>
                <a:gd name="T3" fmla="*/ 0 h 771"/>
                <a:gd name="T4" fmla="*/ 0 w 594"/>
                <a:gd name="T5" fmla="*/ 61 h 771"/>
                <a:gd name="T6" fmla="*/ 0 w 594"/>
                <a:gd name="T7" fmla="*/ 554 h 771"/>
                <a:gd name="T8" fmla="*/ 10 w 594"/>
                <a:gd name="T9" fmla="*/ 536 h 771"/>
                <a:gd name="T10" fmla="*/ 57 w 594"/>
                <a:gd name="T11" fmla="*/ 445 h 771"/>
                <a:gd name="T12" fmla="*/ 57 w 594"/>
                <a:gd name="T13" fmla="*/ 61 h 771"/>
                <a:gd name="T14" fmla="*/ 63 w 594"/>
                <a:gd name="T15" fmla="*/ 56 h 771"/>
                <a:gd name="T16" fmla="*/ 533 w 594"/>
                <a:gd name="T17" fmla="*/ 56 h 771"/>
                <a:gd name="T18" fmla="*/ 537 w 594"/>
                <a:gd name="T19" fmla="*/ 61 h 771"/>
                <a:gd name="T20" fmla="*/ 537 w 594"/>
                <a:gd name="T21" fmla="*/ 708 h 771"/>
                <a:gd name="T22" fmla="*/ 533 w 594"/>
                <a:gd name="T23" fmla="*/ 714 h 771"/>
                <a:gd name="T24" fmla="*/ 255 w 594"/>
                <a:gd name="T25" fmla="*/ 714 h 771"/>
                <a:gd name="T26" fmla="*/ 258 w 594"/>
                <a:gd name="T27" fmla="*/ 771 h 771"/>
                <a:gd name="T28" fmla="*/ 533 w 594"/>
                <a:gd name="T29" fmla="*/ 771 h 771"/>
                <a:gd name="T30" fmla="*/ 594 w 594"/>
                <a:gd name="T31" fmla="*/ 708 h 771"/>
                <a:gd name="T32" fmla="*/ 594 w 594"/>
                <a:gd name="T33" fmla="*/ 61 h 771"/>
                <a:gd name="T34" fmla="*/ 533 w 594"/>
                <a:gd name="T35" fmla="*/ 0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771">
                  <a:moveTo>
                    <a:pt x="533" y="0"/>
                  </a:moveTo>
                  <a:cubicBezTo>
                    <a:pt x="63" y="0"/>
                    <a:pt x="63" y="0"/>
                    <a:pt x="63" y="0"/>
                  </a:cubicBezTo>
                  <a:cubicBezTo>
                    <a:pt x="28" y="0"/>
                    <a:pt x="0" y="28"/>
                    <a:pt x="0" y="61"/>
                  </a:cubicBezTo>
                  <a:cubicBezTo>
                    <a:pt x="0" y="554"/>
                    <a:pt x="0" y="554"/>
                    <a:pt x="0" y="554"/>
                  </a:cubicBezTo>
                  <a:cubicBezTo>
                    <a:pt x="10" y="536"/>
                    <a:pt x="10" y="536"/>
                    <a:pt x="10" y="536"/>
                  </a:cubicBezTo>
                  <a:cubicBezTo>
                    <a:pt x="57" y="445"/>
                    <a:pt x="57" y="445"/>
                    <a:pt x="57" y="445"/>
                  </a:cubicBezTo>
                  <a:cubicBezTo>
                    <a:pt x="57" y="61"/>
                    <a:pt x="57" y="61"/>
                    <a:pt x="57" y="61"/>
                  </a:cubicBezTo>
                  <a:cubicBezTo>
                    <a:pt x="57" y="58"/>
                    <a:pt x="59" y="56"/>
                    <a:pt x="63" y="56"/>
                  </a:cubicBezTo>
                  <a:cubicBezTo>
                    <a:pt x="533" y="56"/>
                    <a:pt x="533" y="56"/>
                    <a:pt x="533" y="56"/>
                  </a:cubicBezTo>
                  <a:cubicBezTo>
                    <a:pt x="535" y="56"/>
                    <a:pt x="537" y="58"/>
                    <a:pt x="537" y="61"/>
                  </a:cubicBezTo>
                  <a:cubicBezTo>
                    <a:pt x="537" y="708"/>
                    <a:pt x="537" y="708"/>
                    <a:pt x="537" y="708"/>
                  </a:cubicBezTo>
                  <a:cubicBezTo>
                    <a:pt x="537" y="712"/>
                    <a:pt x="535" y="714"/>
                    <a:pt x="533" y="714"/>
                  </a:cubicBezTo>
                  <a:cubicBezTo>
                    <a:pt x="255" y="714"/>
                    <a:pt x="255" y="714"/>
                    <a:pt x="255" y="714"/>
                  </a:cubicBezTo>
                  <a:cubicBezTo>
                    <a:pt x="266" y="734"/>
                    <a:pt x="266" y="755"/>
                    <a:pt x="258" y="771"/>
                  </a:cubicBezTo>
                  <a:cubicBezTo>
                    <a:pt x="533" y="771"/>
                    <a:pt x="533" y="771"/>
                    <a:pt x="533" y="771"/>
                  </a:cubicBezTo>
                  <a:cubicBezTo>
                    <a:pt x="568" y="771"/>
                    <a:pt x="594" y="742"/>
                    <a:pt x="594" y="708"/>
                  </a:cubicBezTo>
                  <a:cubicBezTo>
                    <a:pt x="594" y="61"/>
                    <a:pt x="594" y="61"/>
                    <a:pt x="594" y="61"/>
                  </a:cubicBezTo>
                  <a:cubicBezTo>
                    <a:pt x="594" y="28"/>
                    <a:pt x="568" y="0"/>
                    <a:pt x="533" y="0"/>
                  </a:cubicBezTo>
                  <a:close/>
                </a:path>
              </a:pathLst>
            </a:custGeom>
            <a:solidFill>
              <a:srgbClr val="FFFFFF"/>
            </a:solidFill>
            <a:ln>
              <a:noFill/>
            </a:ln>
          </p:spPr>
          <p:txBody>
            <a:bodyPr lIns="162537" tIns="81268" rIns="162537" bIns="81268"/>
            <a:lstStyle/>
            <a:p>
              <a:pPr marL="0" marR="0" lvl="0" indent="0" algn="l" defTabSz="1219200" rtl="0" eaLnBrk="1" fontAlgn="auto" latinLnBrk="0" hangingPunct="1">
                <a:lnSpc>
                  <a:spcPct val="100000"/>
                </a:lnSpc>
                <a:spcBef>
                  <a:spcPct val="0"/>
                </a:spcBef>
                <a:spcAft>
                  <a:spcPct val="0"/>
                </a:spcAft>
                <a:buClrTx/>
                <a:buSzTx/>
                <a:buFontTx/>
                <a:buNone/>
                <a:defRPr/>
              </a:pPr>
              <a:endParaRPr kumimoji="0" lang="en-US" sz="3200" b="0" i="0" u="none" strike="noStrike" kern="0" cap="none" spc="0" normalizeH="0" baseline="0" noProof="0">
                <a:ln>
                  <a:noFill/>
                </a:ln>
                <a:solidFill>
                  <a:srgbClr val="FFFFFF"/>
                </a:solidFill>
                <a:effectLst/>
                <a:uLnTx/>
                <a:uFillTx/>
                <a:latin typeface="Arial" panose="020B0604020202020204" pitchFamily="34" charset="0"/>
                <a:ea typeface="PMingLiU" pitchFamily="18" charset="-120"/>
                <a:cs typeface="+mn-ea"/>
              </a:endParaRPr>
            </a:p>
          </p:txBody>
        </p:sp>
        <p:sp>
          <p:nvSpPr>
            <p:cNvPr id="100" name="Freeform 42"/>
            <p:cNvSpPr/>
            <p:nvPr/>
          </p:nvSpPr>
          <p:spPr bwMode="auto">
            <a:xfrm>
              <a:off x="3260005" y="1770972"/>
              <a:ext cx="178512" cy="288342"/>
            </a:xfrm>
            <a:custGeom>
              <a:avLst/>
              <a:gdLst>
                <a:gd name="T0" fmla="*/ 306 w 342"/>
                <a:gd name="T1" fmla="*/ 296 h 553"/>
                <a:gd name="T2" fmla="*/ 196 w 342"/>
                <a:gd name="T3" fmla="*/ 225 h 553"/>
                <a:gd name="T4" fmla="*/ 277 w 342"/>
                <a:gd name="T5" fmla="*/ 56 h 553"/>
                <a:gd name="T6" fmla="*/ 263 w 342"/>
                <a:gd name="T7" fmla="*/ 10 h 553"/>
                <a:gd name="T8" fmla="*/ 223 w 342"/>
                <a:gd name="T9" fmla="*/ 29 h 553"/>
                <a:gd name="T10" fmla="*/ 102 w 342"/>
                <a:gd name="T11" fmla="*/ 261 h 553"/>
                <a:gd name="T12" fmla="*/ 85 w 342"/>
                <a:gd name="T13" fmla="*/ 186 h 553"/>
                <a:gd name="T14" fmla="*/ 20 w 342"/>
                <a:gd name="T15" fmla="*/ 135 h 553"/>
                <a:gd name="T16" fmla="*/ 20 w 342"/>
                <a:gd name="T17" fmla="*/ 196 h 553"/>
                <a:gd name="T18" fmla="*/ 50 w 342"/>
                <a:gd name="T19" fmla="*/ 434 h 553"/>
                <a:gd name="T20" fmla="*/ 56 w 342"/>
                <a:gd name="T21" fmla="*/ 471 h 553"/>
                <a:gd name="T22" fmla="*/ 64 w 342"/>
                <a:gd name="T23" fmla="*/ 488 h 553"/>
                <a:gd name="T24" fmla="*/ 106 w 342"/>
                <a:gd name="T25" fmla="*/ 528 h 553"/>
                <a:gd name="T26" fmla="*/ 244 w 342"/>
                <a:gd name="T27" fmla="*/ 490 h 553"/>
                <a:gd name="T28" fmla="*/ 246 w 342"/>
                <a:gd name="T29" fmla="*/ 486 h 553"/>
                <a:gd name="T30" fmla="*/ 335 w 342"/>
                <a:gd name="T31" fmla="*/ 357 h 553"/>
                <a:gd name="T32" fmla="*/ 306 w 342"/>
                <a:gd name="T33" fmla="*/ 29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2" h="553">
                  <a:moveTo>
                    <a:pt x="306" y="296"/>
                  </a:moveTo>
                  <a:cubicBezTo>
                    <a:pt x="196" y="225"/>
                    <a:pt x="196" y="225"/>
                    <a:pt x="196" y="225"/>
                  </a:cubicBezTo>
                  <a:cubicBezTo>
                    <a:pt x="225" y="169"/>
                    <a:pt x="248" y="111"/>
                    <a:pt x="277" y="56"/>
                  </a:cubicBezTo>
                  <a:cubicBezTo>
                    <a:pt x="287" y="40"/>
                    <a:pt x="279" y="17"/>
                    <a:pt x="263" y="10"/>
                  </a:cubicBezTo>
                  <a:cubicBezTo>
                    <a:pt x="246" y="0"/>
                    <a:pt x="233" y="12"/>
                    <a:pt x="223" y="29"/>
                  </a:cubicBezTo>
                  <a:cubicBezTo>
                    <a:pt x="187" y="102"/>
                    <a:pt x="141" y="188"/>
                    <a:pt x="102" y="261"/>
                  </a:cubicBezTo>
                  <a:cubicBezTo>
                    <a:pt x="100" y="244"/>
                    <a:pt x="85" y="186"/>
                    <a:pt x="85" y="186"/>
                  </a:cubicBezTo>
                  <a:cubicBezTo>
                    <a:pt x="81" y="165"/>
                    <a:pt x="45" y="133"/>
                    <a:pt x="20" y="135"/>
                  </a:cubicBezTo>
                  <a:cubicBezTo>
                    <a:pt x="0" y="135"/>
                    <a:pt x="16" y="173"/>
                    <a:pt x="20" y="196"/>
                  </a:cubicBezTo>
                  <a:cubicBezTo>
                    <a:pt x="33" y="277"/>
                    <a:pt x="37" y="354"/>
                    <a:pt x="50" y="434"/>
                  </a:cubicBezTo>
                  <a:cubicBezTo>
                    <a:pt x="50" y="448"/>
                    <a:pt x="52" y="459"/>
                    <a:pt x="56" y="471"/>
                  </a:cubicBezTo>
                  <a:cubicBezTo>
                    <a:pt x="58" y="477"/>
                    <a:pt x="62" y="484"/>
                    <a:pt x="64" y="488"/>
                  </a:cubicBezTo>
                  <a:cubicBezTo>
                    <a:pt x="75" y="503"/>
                    <a:pt x="89" y="519"/>
                    <a:pt x="106" y="528"/>
                  </a:cubicBezTo>
                  <a:cubicBezTo>
                    <a:pt x="156" y="553"/>
                    <a:pt x="216" y="536"/>
                    <a:pt x="244" y="490"/>
                  </a:cubicBezTo>
                  <a:cubicBezTo>
                    <a:pt x="244" y="490"/>
                    <a:pt x="246" y="488"/>
                    <a:pt x="246" y="486"/>
                  </a:cubicBezTo>
                  <a:cubicBezTo>
                    <a:pt x="335" y="357"/>
                    <a:pt x="335" y="357"/>
                    <a:pt x="335" y="357"/>
                  </a:cubicBezTo>
                  <a:cubicBezTo>
                    <a:pt x="342" y="340"/>
                    <a:pt x="323" y="306"/>
                    <a:pt x="306" y="296"/>
                  </a:cubicBezTo>
                  <a:close/>
                </a:path>
              </a:pathLst>
            </a:custGeom>
            <a:solidFill>
              <a:srgbClr val="FFFFFF"/>
            </a:solidFill>
            <a:ln>
              <a:noFill/>
            </a:ln>
          </p:spPr>
          <p:txBody>
            <a:bodyPr lIns="162537" tIns="81268" rIns="162537" bIns="81268"/>
            <a:lstStyle/>
            <a:p>
              <a:pPr marL="0" marR="0" lvl="0" indent="0" algn="l" defTabSz="1219200" rtl="0" eaLnBrk="1" fontAlgn="auto" latinLnBrk="0" hangingPunct="1">
                <a:lnSpc>
                  <a:spcPct val="100000"/>
                </a:lnSpc>
                <a:spcBef>
                  <a:spcPct val="0"/>
                </a:spcBef>
                <a:spcAft>
                  <a:spcPct val="0"/>
                </a:spcAft>
                <a:buClrTx/>
                <a:buSzTx/>
                <a:buFontTx/>
                <a:buNone/>
                <a:defRPr/>
              </a:pPr>
              <a:endParaRPr kumimoji="0" lang="en-US" sz="3200" b="0" i="0" u="none" strike="noStrike" kern="0" cap="none" spc="0" normalizeH="0" baseline="0" noProof="0">
                <a:ln>
                  <a:noFill/>
                </a:ln>
                <a:solidFill>
                  <a:srgbClr val="FFFFFF"/>
                </a:solidFill>
                <a:effectLst/>
                <a:uLnTx/>
                <a:uFillTx/>
                <a:latin typeface="Arial" panose="020B0604020202020204" pitchFamily="34" charset="0"/>
                <a:ea typeface="PMingLiU" pitchFamily="18" charset="-120"/>
                <a:cs typeface="+mn-ea"/>
              </a:endParaRPr>
            </a:p>
          </p:txBody>
        </p:sp>
      </p:grpSp>
      <p:sp>
        <p:nvSpPr>
          <p:cNvPr id="110" name="Text Box 4"/>
          <p:cNvSpPr/>
          <p:nvPr/>
        </p:nvSpPr>
        <p:spPr>
          <a:xfrm>
            <a:off x="512234" y="921597"/>
            <a:ext cx="921385" cy="4988560"/>
          </a:xfrm>
          <a:prstGeom prst="rect">
            <a:avLst/>
          </a:prstGeom>
          <a:solidFill>
            <a:srgbClr val="C00000"/>
          </a:solidFill>
          <a:ln w="9525">
            <a:noFill/>
          </a:ln>
        </p:spPr>
        <p:txBody>
          <a:bodyPr vert="eaVert" wrap="none">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ysClr val="windowText" lastClr="000000"/>
                </a:solidFill>
                <a:latin typeface="Calibri" panose="020F0502020204030204" charset="0"/>
                <a:ea typeface="+mn-ea"/>
                <a:cs typeface="+mn-ea"/>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ysClr val="windowText" lastClr="000000"/>
                </a:solidFill>
                <a:latin typeface="Calibri" panose="020F0502020204030204" charset="0"/>
                <a:ea typeface="+mn-ea"/>
                <a:cs typeface="+mn-ea"/>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5pPr>
          </a:lstStyle>
          <a:p>
            <a:pPr marL="0" lvl="0" indent="0" defTabSz="914400">
              <a:lnSpc>
                <a:spcPct val="100000"/>
              </a:lnSpc>
              <a:spcBef>
                <a:spcPct val="0"/>
              </a:spcBef>
              <a:buFontTx/>
              <a:buNone/>
            </a:pPr>
            <a:r>
              <a:rPr lang="zh-CN" altLang="en-US" sz="4800" b="1" dirty="0">
                <a:solidFill>
                  <a:schemeClr val="bg1"/>
                </a:solidFill>
                <a:latin typeface="書體坊顏體㊣"/>
                <a:ea typeface="書體坊顏體㊣"/>
              </a:rPr>
              <a:t>关注民生、得民心</a:t>
            </a:r>
            <a:endParaRPr lang="zh-CN" altLang="en-US" sz="4800" b="1" dirty="0">
              <a:solidFill>
                <a:schemeClr val="bg1"/>
              </a:solidFill>
              <a:latin typeface="書體坊顏體㊣"/>
              <a:ea typeface="書體坊顏體㊣"/>
            </a:endParaRPr>
          </a:p>
        </p:txBody>
      </p:sp>
      <p:grpSp>
        <p:nvGrpSpPr>
          <p:cNvPr id="4" name="组合 70"/>
          <p:cNvGrpSpPr/>
          <p:nvPr/>
        </p:nvGrpSpPr>
        <p:grpSpPr>
          <a:xfrm>
            <a:off x="2042371" y="5297805"/>
            <a:ext cx="1538818" cy="1111462"/>
            <a:chOff x="1252233" y="3600535"/>
            <a:chExt cx="1154499" cy="703175"/>
          </a:xfrm>
        </p:grpSpPr>
        <p:sp>
          <p:nvSpPr>
            <p:cNvPr id="5" name="文本框 164"/>
            <p:cNvSpPr txBox="1"/>
            <p:nvPr/>
          </p:nvSpPr>
          <p:spPr>
            <a:xfrm>
              <a:off x="1252233" y="3600535"/>
              <a:ext cx="1154499" cy="369197"/>
            </a:xfrm>
            <a:prstGeom prst="rect">
              <a:avLst/>
            </a:prstGeom>
            <a:noFill/>
            <a:ln w="9525">
              <a:noFill/>
            </a:ln>
          </p:spPr>
          <p:txBody>
            <a:bodyPr>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ysClr val="windowText" lastClr="000000"/>
                  </a:solidFill>
                  <a:latin typeface="Calibri" panose="020F0502020204030204" charset="0"/>
                  <a:ea typeface="+mn-ea"/>
                  <a:cs typeface="+mn-ea"/>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ysClr val="windowText" lastClr="000000"/>
                  </a:solidFill>
                  <a:latin typeface="Calibri" panose="020F0502020204030204" charset="0"/>
                  <a:ea typeface="+mn-ea"/>
                  <a:cs typeface="+mn-ea"/>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5pPr>
            </a:lstStyle>
            <a:p>
              <a:pPr marL="0" lvl="0" indent="0" defTabSz="1219200">
                <a:lnSpc>
                  <a:spcPct val="100000"/>
                </a:lnSpc>
                <a:spcBef>
                  <a:spcPct val="0"/>
                </a:spcBef>
                <a:buFontTx/>
                <a:buNone/>
              </a:pPr>
              <a:r>
                <a:rPr lang="zh-CN" altLang="en-US" sz="3200" dirty="0">
                  <a:solidFill>
                    <a:schemeClr val="tx1"/>
                  </a:solidFill>
                  <a:latin typeface="微软雅黑" panose="020B0503020204020204" charset="-122"/>
                  <a:ea typeface="微软雅黑" panose="020B0503020204020204" charset="-122"/>
                </a:rPr>
                <a:t>习近平</a:t>
              </a:r>
              <a:endParaRPr lang="zh-CN" altLang="en-US" sz="3200" dirty="0">
                <a:solidFill>
                  <a:schemeClr val="tx1"/>
                </a:solidFill>
                <a:latin typeface="微软雅黑" panose="020B0503020204020204" charset="-122"/>
                <a:ea typeface="微软雅黑" panose="020B0503020204020204" charset="-122"/>
              </a:endParaRPr>
            </a:p>
          </p:txBody>
        </p:sp>
        <p:grpSp>
          <p:nvGrpSpPr>
            <p:cNvPr id="6" name="组合 72"/>
            <p:cNvGrpSpPr/>
            <p:nvPr/>
          </p:nvGrpSpPr>
          <p:grpSpPr>
            <a:xfrm>
              <a:off x="1603347" y="3987587"/>
              <a:ext cx="234224" cy="316123"/>
              <a:chOff x="3260005" y="1560934"/>
              <a:chExt cx="370834" cy="500500"/>
            </a:xfrm>
          </p:grpSpPr>
          <p:sp>
            <p:nvSpPr>
              <p:cNvPr id="7" name="Freeform 41"/>
              <p:cNvSpPr/>
              <p:nvPr/>
            </p:nvSpPr>
            <p:spPr bwMode="auto">
              <a:xfrm>
                <a:off x="3320347" y="1561076"/>
                <a:ext cx="309252" cy="400711"/>
              </a:xfrm>
              <a:custGeom>
                <a:avLst/>
                <a:gdLst>
                  <a:gd name="T0" fmla="*/ 533 w 594"/>
                  <a:gd name="T1" fmla="*/ 0 h 771"/>
                  <a:gd name="T2" fmla="*/ 63 w 594"/>
                  <a:gd name="T3" fmla="*/ 0 h 771"/>
                  <a:gd name="T4" fmla="*/ 0 w 594"/>
                  <a:gd name="T5" fmla="*/ 61 h 771"/>
                  <a:gd name="T6" fmla="*/ 0 w 594"/>
                  <a:gd name="T7" fmla="*/ 554 h 771"/>
                  <a:gd name="T8" fmla="*/ 10 w 594"/>
                  <a:gd name="T9" fmla="*/ 536 h 771"/>
                  <a:gd name="T10" fmla="*/ 57 w 594"/>
                  <a:gd name="T11" fmla="*/ 445 h 771"/>
                  <a:gd name="T12" fmla="*/ 57 w 594"/>
                  <a:gd name="T13" fmla="*/ 61 h 771"/>
                  <a:gd name="T14" fmla="*/ 63 w 594"/>
                  <a:gd name="T15" fmla="*/ 56 h 771"/>
                  <a:gd name="T16" fmla="*/ 533 w 594"/>
                  <a:gd name="T17" fmla="*/ 56 h 771"/>
                  <a:gd name="T18" fmla="*/ 537 w 594"/>
                  <a:gd name="T19" fmla="*/ 61 h 771"/>
                  <a:gd name="T20" fmla="*/ 537 w 594"/>
                  <a:gd name="T21" fmla="*/ 708 h 771"/>
                  <a:gd name="T22" fmla="*/ 533 w 594"/>
                  <a:gd name="T23" fmla="*/ 714 h 771"/>
                  <a:gd name="T24" fmla="*/ 255 w 594"/>
                  <a:gd name="T25" fmla="*/ 714 h 771"/>
                  <a:gd name="T26" fmla="*/ 258 w 594"/>
                  <a:gd name="T27" fmla="*/ 771 h 771"/>
                  <a:gd name="T28" fmla="*/ 533 w 594"/>
                  <a:gd name="T29" fmla="*/ 771 h 771"/>
                  <a:gd name="T30" fmla="*/ 594 w 594"/>
                  <a:gd name="T31" fmla="*/ 708 h 771"/>
                  <a:gd name="T32" fmla="*/ 594 w 594"/>
                  <a:gd name="T33" fmla="*/ 61 h 771"/>
                  <a:gd name="T34" fmla="*/ 533 w 594"/>
                  <a:gd name="T35" fmla="*/ 0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771">
                    <a:moveTo>
                      <a:pt x="533" y="0"/>
                    </a:moveTo>
                    <a:cubicBezTo>
                      <a:pt x="63" y="0"/>
                      <a:pt x="63" y="0"/>
                      <a:pt x="63" y="0"/>
                    </a:cubicBezTo>
                    <a:cubicBezTo>
                      <a:pt x="28" y="0"/>
                      <a:pt x="0" y="28"/>
                      <a:pt x="0" y="61"/>
                    </a:cubicBezTo>
                    <a:cubicBezTo>
                      <a:pt x="0" y="554"/>
                      <a:pt x="0" y="554"/>
                      <a:pt x="0" y="554"/>
                    </a:cubicBezTo>
                    <a:cubicBezTo>
                      <a:pt x="10" y="536"/>
                      <a:pt x="10" y="536"/>
                      <a:pt x="10" y="536"/>
                    </a:cubicBezTo>
                    <a:cubicBezTo>
                      <a:pt x="57" y="445"/>
                      <a:pt x="57" y="445"/>
                      <a:pt x="57" y="445"/>
                    </a:cubicBezTo>
                    <a:cubicBezTo>
                      <a:pt x="57" y="61"/>
                      <a:pt x="57" y="61"/>
                      <a:pt x="57" y="61"/>
                    </a:cubicBezTo>
                    <a:cubicBezTo>
                      <a:pt x="57" y="58"/>
                      <a:pt x="59" y="56"/>
                      <a:pt x="63" y="56"/>
                    </a:cubicBezTo>
                    <a:cubicBezTo>
                      <a:pt x="533" y="56"/>
                      <a:pt x="533" y="56"/>
                      <a:pt x="533" y="56"/>
                    </a:cubicBezTo>
                    <a:cubicBezTo>
                      <a:pt x="535" y="56"/>
                      <a:pt x="537" y="58"/>
                      <a:pt x="537" y="61"/>
                    </a:cubicBezTo>
                    <a:cubicBezTo>
                      <a:pt x="537" y="708"/>
                      <a:pt x="537" y="708"/>
                      <a:pt x="537" y="708"/>
                    </a:cubicBezTo>
                    <a:cubicBezTo>
                      <a:pt x="537" y="712"/>
                      <a:pt x="535" y="714"/>
                      <a:pt x="533" y="714"/>
                    </a:cubicBezTo>
                    <a:cubicBezTo>
                      <a:pt x="255" y="714"/>
                      <a:pt x="255" y="714"/>
                      <a:pt x="255" y="714"/>
                    </a:cubicBezTo>
                    <a:cubicBezTo>
                      <a:pt x="266" y="734"/>
                      <a:pt x="266" y="755"/>
                      <a:pt x="258" y="771"/>
                    </a:cubicBezTo>
                    <a:cubicBezTo>
                      <a:pt x="533" y="771"/>
                      <a:pt x="533" y="771"/>
                      <a:pt x="533" y="771"/>
                    </a:cubicBezTo>
                    <a:cubicBezTo>
                      <a:pt x="568" y="771"/>
                      <a:pt x="594" y="742"/>
                      <a:pt x="594" y="708"/>
                    </a:cubicBezTo>
                    <a:cubicBezTo>
                      <a:pt x="594" y="61"/>
                      <a:pt x="594" y="61"/>
                      <a:pt x="594" y="61"/>
                    </a:cubicBezTo>
                    <a:cubicBezTo>
                      <a:pt x="594" y="28"/>
                      <a:pt x="568" y="0"/>
                      <a:pt x="533" y="0"/>
                    </a:cubicBezTo>
                    <a:close/>
                  </a:path>
                </a:pathLst>
              </a:custGeom>
              <a:solidFill>
                <a:srgbClr val="FFFFFF"/>
              </a:solidFill>
              <a:ln>
                <a:noFill/>
              </a:ln>
            </p:spPr>
            <p:txBody>
              <a:bodyPr lIns="162537" tIns="81268" rIns="162537" bIns="81268"/>
              <a:lstStyle/>
              <a:p>
                <a:pPr marL="0" marR="0" lvl="0" indent="0" algn="l" defTabSz="1219200" rtl="0" eaLnBrk="1" fontAlgn="auto" latinLnBrk="0" hangingPunct="1">
                  <a:lnSpc>
                    <a:spcPct val="100000"/>
                  </a:lnSpc>
                  <a:spcBef>
                    <a:spcPct val="0"/>
                  </a:spcBef>
                  <a:spcAft>
                    <a:spcPct val="0"/>
                  </a:spcAft>
                  <a:buClrTx/>
                  <a:buSzTx/>
                  <a:buFontTx/>
                  <a:buNone/>
                  <a:defRPr/>
                </a:pPr>
                <a:endParaRPr kumimoji="0" lang="en-US" sz="3200" b="0" i="0" u="none" strike="noStrike" kern="0" cap="none" spc="0" normalizeH="0" baseline="0" noProof="0">
                  <a:ln>
                    <a:noFill/>
                  </a:ln>
                  <a:solidFill>
                    <a:srgbClr val="FFFFFF"/>
                  </a:solidFill>
                  <a:effectLst/>
                  <a:uLnTx/>
                  <a:uFillTx/>
                  <a:latin typeface="Arial" panose="020B0604020202020204" pitchFamily="34" charset="0"/>
                  <a:ea typeface="PMingLiU" pitchFamily="18" charset="-120"/>
                  <a:cs typeface="+mn-ea"/>
                </a:endParaRPr>
              </a:p>
            </p:txBody>
          </p:sp>
          <p:sp>
            <p:nvSpPr>
              <p:cNvPr id="8" name="Freeform 42"/>
              <p:cNvSpPr/>
              <p:nvPr/>
            </p:nvSpPr>
            <p:spPr bwMode="auto">
              <a:xfrm>
                <a:off x="3260005" y="1770972"/>
                <a:ext cx="178512" cy="288342"/>
              </a:xfrm>
              <a:custGeom>
                <a:avLst/>
                <a:gdLst>
                  <a:gd name="T0" fmla="*/ 306 w 342"/>
                  <a:gd name="T1" fmla="*/ 296 h 553"/>
                  <a:gd name="T2" fmla="*/ 196 w 342"/>
                  <a:gd name="T3" fmla="*/ 225 h 553"/>
                  <a:gd name="T4" fmla="*/ 277 w 342"/>
                  <a:gd name="T5" fmla="*/ 56 h 553"/>
                  <a:gd name="T6" fmla="*/ 263 w 342"/>
                  <a:gd name="T7" fmla="*/ 10 h 553"/>
                  <a:gd name="T8" fmla="*/ 223 w 342"/>
                  <a:gd name="T9" fmla="*/ 29 h 553"/>
                  <a:gd name="T10" fmla="*/ 102 w 342"/>
                  <a:gd name="T11" fmla="*/ 261 h 553"/>
                  <a:gd name="T12" fmla="*/ 85 w 342"/>
                  <a:gd name="T13" fmla="*/ 186 h 553"/>
                  <a:gd name="T14" fmla="*/ 20 w 342"/>
                  <a:gd name="T15" fmla="*/ 135 h 553"/>
                  <a:gd name="T16" fmla="*/ 20 w 342"/>
                  <a:gd name="T17" fmla="*/ 196 h 553"/>
                  <a:gd name="T18" fmla="*/ 50 w 342"/>
                  <a:gd name="T19" fmla="*/ 434 h 553"/>
                  <a:gd name="T20" fmla="*/ 56 w 342"/>
                  <a:gd name="T21" fmla="*/ 471 h 553"/>
                  <a:gd name="T22" fmla="*/ 64 w 342"/>
                  <a:gd name="T23" fmla="*/ 488 h 553"/>
                  <a:gd name="T24" fmla="*/ 106 w 342"/>
                  <a:gd name="T25" fmla="*/ 528 h 553"/>
                  <a:gd name="T26" fmla="*/ 244 w 342"/>
                  <a:gd name="T27" fmla="*/ 490 h 553"/>
                  <a:gd name="T28" fmla="*/ 246 w 342"/>
                  <a:gd name="T29" fmla="*/ 486 h 553"/>
                  <a:gd name="T30" fmla="*/ 335 w 342"/>
                  <a:gd name="T31" fmla="*/ 357 h 553"/>
                  <a:gd name="T32" fmla="*/ 306 w 342"/>
                  <a:gd name="T33" fmla="*/ 29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2" h="553">
                    <a:moveTo>
                      <a:pt x="306" y="296"/>
                    </a:moveTo>
                    <a:cubicBezTo>
                      <a:pt x="196" y="225"/>
                      <a:pt x="196" y="225"/>
                      <a:pt x="196" y="225"/>
                    </a:cubicBezTo>
                    <a:cubicBezTo>
                      <a:pt x="225" y="169"/>
                      <a:pt x="248" y="111"/>
                      <a:pt x="277" y="56"/>
                    </a:cubicBezTo>
                    <a:cubicBezTo>
                      <a:pt x="287" y="40"/>
                      <a:pt x="279" y="17"/>
                      <a:pt x="263" y="10"/>
                    </a:cubicBezTo>
                    <a:cubicBezTo>
                      <a:pt x="246" y="0"/>
                      <a:pt x="233" y="12"/>
                      <a:pt x="223" y="29"/>
                    </a:cubicBezTo>
                    <a:cubicBezTo>
                      <a:pt x="187" y="102"/>
                      <a:pt x="141" y="188"/>
                      <a:pt x="102" y="261"/>
                    </a:cubicBezTo>
                    <a:cubicBezTo>
                      <a:pt x="100" y="244"/>
                      <a:pt x="85" y="186"/>
                      <a:pt x="85" y="186"/>
                    </a:cubicBezTo>
                    <a:cubicBezTo>
                      <a:pt x="81" y="165"/>
                      <a:pt x="45" y="133"/>
                      <a:pt x="20" y="135"/>
                    </a:cubicBezTo>
                    <a:cubicBezTo>
                      <a:pt x="0" y="135"/>
                      <a:pt x="16" y="173"/>
                      <a:pt x="20" y="196"/>
                    </a:cubicBezTo>
                    <a:cubicBezTo>
                      <a:pt x="33" y="277"/>
                      <a:pt x="37" y="354"/>
                      <a:pt x="50" y="434"/>
                    </a:cubicBezTo>
                    <a:cubicBezTo>
                      <a:pt x="50" y="448"/>
                      <a:pt x="52" y="459"/>
                      <a:pt x="56" y="471"/>
                    </a:cubicBezTo>
                    <a:cubicBezTo>
                      <a:pt x="58" y="477"/>
                      <a:pt x="62" y="484"/>
                      <a:pt x="64" y="488"/>
                    </a:cubicBezTo>
                    <a:cubicBezTo>
                      <a:pt x="75" y="503"/>
                      <a:pt x="89" y="519"/>
                      <a:pt x="106" y="528"/>
                    </a:cubicBezTo>
                    <a:cubicBezTo>
                      <a:pt x="156" y="553"/>
                      <a:pt x="216" y="536"/>
                      <a:pt x="244" y="490"/>
                    </a:cubicBezTo>
                    <a:cubicBezTo>
                      <a:pt x="244" y="490"/>
                      <a:pt x="246" y="488"/>
                      <a:pt x="246" y="486"/>
                    </a:cubicBezTo>
                    <a:cubicBezTo>
                      <a:pt x="335" y="357"/>
                      <a:pt x="335" y="357"/>
                      <a:pt x="335" y="357"/>
                    </a:cubicBezTo>
                    <a:cubicBezTo>
                      <a:pt x="342" y="340"/>
                      <a:pt x="323" y="306"/>
                      <a:pt x="306" y="296"/>
                    </a:cubicBezTo>
                    <a:close/>
                  </a:path>
                </a:pathLst>
              </a:custGeom>
              <a:solidFill>
                <a:srgbClr val="FFFFFF"/>
              </a:solidFill>
              <a:ln>
                <a:noFill/>
              </a:ln>
            </p:spPr>
            <p:txBody>
              <a:bodyPr lIns="162537" tIns="81268" rIns="162537" bIns="81268"/>
              <a:lstStyle/>
              <a:p>
                <a:pPr marL="0" marR="0" lvl="0" indent="0" algn="l" defTabSz="1219200" rtl="0" eaLnBrk="1" fontAlgn="auto" latinLnBrk="0" hangingPunct="1">
                  <a:lnSpc>
                    <a:spcPct val="100000"/>
                  </a:lnSpc>
                  <a:spcBef>
                    <a:spcPct val="0"/>
                  </a:spcBef>
                  <a:spcAft>
                    <a:spcPct val="0"/>
                  </a:spcAft>
                  <a:buClrTx/>
                  <a:buSzTx/>
                  <a:buFontTx/>
                  <a:buNone/>
                  <a:defRPr/>
                </a:pPr>
                <a:endParaRPr kumimoji="0" lang="en-US" sz="3200" b="0" i="0" u="none" strike="noStrike" kern="0" cap="none" spc="0" normalizeH="0" baseline="0" noProof="0">
                  <a:ln>
                    <a:noFill/>
                  </a:ln>
                  <a:solidFill>
                    <a:srgbClr val="FFFFFF"/>
                  </a:solidFill>
                  <a:effectLst/>
                  <a:uLnTx/>
                  <a:uFillTx/>
                  <a:latin typeface="Arial" panose="020B0604020202020204" pitchFamily="34" charset="0"/>
                  <a:ea typeface="PMingLiU" pitchFamily="18" charset="-120"/>
                  <a:cs typeface="+mn-ea"/>
                </a:endParaRPr>
              </a:p>
            </p:txBody>
          </p:sp>
        </p:grpSp>
      </p:grpSp>
      <p:sp>
        <p:nvSpPr>
          <p:cNvPr id="10" name="文本框 164"/>
          <p:cNvSpPr/>
          <p:nvPr/>
        </p:nvSpPr>
        <p:spPr>
          <a:xfrm>
            <a:off x="2042160" y="726440"/>
            <a:ext cx="1517650" cy="583565"/>
          </a:xfrm>
          <a:prstGeom prst="rect">
            <a:avLst/>
          </a:prstGeom>
          <a:noFill/>
          <a:ln w="9525">
            <a:noFill/>
          </a:ln>
        </p:spPr>
        <p:txBody>
          <a:bodyPr>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ysClr val="windowText" lastClr="000000"/>
                </a:solidFill>
                <a:latin typeface="Calibri" panose="020F0502020204030204" charset="0"/>
                <a:ea typeface="+mn-ea"/>
                <a:cs typeface="+mn-ea"/>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ysClr val="windowText" lastClr="000000"/>
                </a:solidFill>
                <a:latin typeface="Calibri" panose="020F0502020204030204" charset="0"/>
                <a:ea typeface="+mn-ea"/>
                <a:cs typeface="+mn-ea"/>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5pPr>
          </a:lstStyle>
          <a:p>
            <a:pPr marL="0" lvl="0" indent="0" defTabSz="1219200">
              <a:lnSpc>
                <a:spcPct val="100000"/>
              </a:lnSpc>
              <a:spcBef>
                <a:spcPct val="0"/>
              </a:spcBef>
              <a:buFontTx/>
              <a:buNone/>
            </a:pPr>
            <a:r>
              <a:rPr lang="zh-CN" altLang="en-US" sz="3200" dirty="0">
                <a:solidFill>
                  <a:schemeClr val="tx1"/>
                </a:solidFill>
                <a:latin typeface="微软雅黑" panose="020B0503020204020204" charset="-122"/>
                <a:ea typeface="微软雅黑" panose="020B0503020204020204" charset="-122"/>
              </a:rPr>
              <a:t>李世民</a:t>
            </a:r>
            <a:endParaRPr lang="zh-CN" altLang="en-US" sz="3200" dirty="0">
              <a:solidFill>
                <a:schemeClr val="tx1"/>
              </a:solidFill>
              <a:latin typeface="微软雅黑" panose="020B0503020204020204" charset="-122"/>
              <a:ea typeface="微软雅黑" panose="020B0503020204020204" charset="-122"/>
            </a:endParaRPr>
          </a:p>
        </p:txBody>
      </p:sp>
      <p:sp>
        <p:nvSpPr>
          <p:cNvPr id="13" name="文本框 164"/>
          <p:cNvSpPr/>
          <p:nvPr/>
        </p:nvSpPr>
        <p:spPr>
          <a:xfrm>
            <a:off x="2036445" y="2214245"/>
            <a:ext cx="1590040" cy="583565"/>
          </a:xfrm>
          <a:prstGeom prst="rect">
            <a:avLst/>
          </a:prstGeom>
          <a:noFill/>
          <a:ln w="9525">
            <a:noFill/>
          </a:ln>
        </p:spPr>
        <p:txBody>
          <a:bodyPr>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ysClr val="windowText" lastClr="000000"/>
                </a:solidFill>
                <a:latin typeface="Calibri" panose="020F0502020204030204" charset="0"/>
                <a:ea typeface="+mn-ea"/>
                <a:cs typeface="+mn-ea"/>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ysClr val="windowText" lastClr="000000"/>
                </a:solidFill>
                <a:latin typeface="Calibri" panose="020F0502020204030204" charset="0"/>
                <a:ea typeface="+mn-ea"/>
                <a:cs typeface="+mn-ea"/>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5pPr>
          </a:lstStyle>
          <a:p>
            <a:pPr marL="0" lvl="0" indent="0" defTabSz="1219200">
              <a:lnSpc>
                <a:spcPct val="100000"/>
              </a:lnSpc>
              <a:spcBef>
                <a:spcPct val="0"/>
              </a:spcBef>
              <a:buFontTx/>
              <a:buNone/>
            </a:pPr>
            <a:r>
              <a:rPr lang="zh-CN" altLang="en-US" sz="3200" dirty="0">
                <a:solidFill>
                  <a:schemeClr val="tx1"/>
                </a:solidFill>
                <a:latin typeface="微软雅黑" panose="020B0503020204020204" charset="-122"/>
                <a:ea typeface="微软雅黑" panose="020B0503020204020204" charset="-122"/>
              </a:rPr>
              <a:t>邓小平</a:t>
            </a:r>
            <a:endParaRPr lang="zh-CN" altLang="en-US" sz="3200" dirty="0">
              <a:solidFill>
                <a:schemeClr val="tx1"/>
              </a:solidFill>
              <a:latin typeface="微软雅黑" panose="020B0503020204020204" charset="-122"/>
              <a:ea typeface="微软雅黑" panose="020B0503020204020204" charset="-122"/>
            </a:endParaRPr>
          </a:p>
        </p:txBody>
      </p:sp>
      <p:sp>
        <p:nvSpPr>
          <p:cNvPr id="16" name="文本框 164"/>
          <p:cNvSpPr/>
          <p:nvPr/>
        </p:nvSpPr>
        <p:spPr>
          <a:xfrm>
            <a:off x="2042160" y="3702050"/>
            <a:ext cx="1499870" cy="583565"/>
          </a:xfrm>
          <a:prstGeom prst="rect">
            <a:avLst/>
          </a:prstGeom>
          <a:noFill/>
          <a:ln w="9525">
            <a:noFill/>
          </a:ln>
        </p:spPr>
        <p:txBody>
          <a:bodyPr>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ysClr val="windowText" lastClr="000000"/>
                </a:solidFill>
                <a:latin typeface="Calibri" panose="020F0502020204030204" charset="0"/>
                <a:ea typeface="+mn-ea"/>
                <a:cs typeface="+mn-ea"/>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ysClr val="windowText" lastClr="000000"/>
                </a:solidFill>
                <a:latin typeface="Calibri" panose="020F0502020204030204" charset="0"/>
                <a:ea typeface="+mn-ea"/>
                <a:cs typeface="+mn-ea"/>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ysClr val="windowText" lastClr="000000"/>
                </a:solidFill>
                <a:latin typeface="Calibri" panose="020F0502020204030204" charset="0"/>
                <a:ea typeface="+mn-ea"/>
                <a:cs typeface="+mn-ea"/>
              </a:defRPr>
            </a:lvl5pPr>
          </a:lstStyle>
          <a:p>
            <a:pPr marL="0" lvl="0" indent="0" defTabSz="1219200">
              <a:lnSpc>
                <a:spcPct val="100000"/>
              </a:lnSpc>
              <a:spcBef>
                <a:spcPct val="0"/>
              </a:spcBef>
              <a:buFontTx/>
              <a:buNone/>
            </a:pPr>
            <a:r>
              <a:rPr lang="zh-CN" altLang="en-US" sz="3200" dirty="0">
                <a:solidFill>
                  <a:schemeClr val="tx1"/>
                </a:solidFill>
                <a:latin typeface="微软雅黑" panose="020B0503020204020204" charset="-122"/>
                <a:ea typeface="微软雅黑" panose="020B0503020204020204" charset="-122"/>
              </a:rPr>
              <a:t>罗斯福</a:t>
            </a:r>
            <a:endParaRPr lang="zh-CN" altLang="en-US" sz="3200" dirty="0">
              <a:solidFill>
                <a:schemeClr val="tx1"/>
              </a:solidFill>
              <a:latin typeface="微软雅黑" panose="020B0503020204020204" charset="-122"/>
              <a:ea typeface="微软雅黑" panose="020B0503020204020204"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110"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文本框 18"/>
          <p:cNvSpPr txBox="1"/>
          <p:nvPr/>
        </p:nvSpPr>
        <p:spPr>
          <a:xfrm>
            <a:off x="475615" y="106045"/>
            <a:ext cx="3488055" cy="578444"/>
          </a:xfrm>
          <a:prstGeom prst="roundRect">
            <a:avLst/>
          </a:prstGeom>
          <a:solidFill>
            <a:srgbClr val="C00000"/>
          </a:solidFill>
        </p:spPr>
        <p:txBody>
          <a:bodyPr wrap="square" rtlCol="0">
            <a:spAutoFit/>
          </a:bodyPr>
          <a:p>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（三）秦制未</a:t>
            </a:r>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亡</a:t>
            </a:r>
            <a:endPar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endParaRPr>
          </a:p>
        </p:txBody>
      </p:sp>
      <p:sp>
        <p:nvSpPr>
          <p:cNvPr id="8" name="五边形 7"/>
          <p:cNvSpPr/>
          <p:nvPr/>
        </p:nvSpPr>
        <p:spPr>
          <a:xfrm>
            <a:off x="1270" y="99060"/>
            <a:ext cx="474345" cy="592455"/>
          </a:xfrm>
          <a:prstGeom prst="homePlate">
            <a:avLst/>
          </a:prstGeom>
          <a:solidFill>
            <a:srgbClr val="C00000"/>
          </a:solidFill>
          <a:ln>
            <a:noFill/>
          </a:ln>
        </p:spPr>
        <p:style>
          <a:lnRef idx="2">
            <a:srgbClr val="873624">
              <a:shade val="50000"/>
            </a:srgbClr>
          </a:lnRef>
          <a:fillRef idx="1">
            <a:srgbClr val="873624"/>
          </a:fillRef>
          <a:effectRef idx="0">
            <a:srgbClr val="873624"/>
          </a:effectRef>
          <a:fontRef idx="minor">
            <a:sysClr val="window" lastClr="FFFFFF"/>
          </a:fontRef>
        </p:style>
        <p:txBody>
          <a:bodyPr rtlCol="0" anchor="ctr"/>
          <a:p>
            <a:pPr algn="ctr"/>
            <a:endParaRPr lang="zh-CN" altLang="en-US"/>
          </a:p>
        </p:txBody>
      </p:sp>
      <p:sp>
        <p:nvSpPr>
          <p:cNvPr id="2" name="文本框 1"/>
          <p:cNvSpPr txBox="1"/>
          <p:nvPr/>
        </p:nvSpPr>
        <p:spPr>
          <a:xfrm>
            <a:off x="278765" y="1021715"/>
            <a:ext cx="11619865" cy="4742815"/>
          </a:xfrm>
          <a:prstGeom prst="rect">
            <a:avLst/>
          </a:prstGeom>
          <a:solidFill>
            <a:schemeClr val="bg1"/>
          </a:solidFill>
          <a:ln w="28575">
            <a:solidFill>
              <a:schemeClr val="tx1"/>
            </a:solidFill>
            <a:prstDash val="dash"/>
          </a:ln>
        </p:spPr>
        <p:txBody>
          <a:bodyPr wrap="square" rtlCol="0" anchor="t">
            <a:spAutoFit/>
          </a:bodyPr>
          <a:p>
            <a:pPr algn="l" fontAlgn="auto">
              <a:lnSpc>
                <a:spcPct val="120000"/>
              </a:lnSpc>
            </a:pPr>
            <a:r>
              <a:rPr lang="zh-CN" altLang="en-US" sz="2600" b="1">
                <a:solidFill>
                  <a:schemeClr val="tx1"/>
                </a:solidFill>
                <a:uFillTx/>
                <a:latin typeface="楷体" panose="02010609060101010101" pitchFamily="49" charset="-122"/>
                <a:ea typeface="楷体" panose="02010609060101010101" pitchFamily="49" charset="-122"/>
                <a:cs typeface="楷体" panose="02010609060101010101" pitchFamily="49" charset="-122"/>
              </a:rPr>
              <a:t>材料一：</a:t>
            </a:r>
            <a:r>
              <a:rPr lang="zh-CN" altLang="en-US" sz="2800" b="1">
                <a:latin typeface="楷体" panose="02010609060101010101" pitchFamily="49" charset="-122"/>
                <a:ea typeface="楷体" panose="02010609060101010101" pitchFamily="49" charset="-122"/>
                <a:cs typeface="楷体" panose="02010609060101010101" pitchFamily="49" charset="-122"/>
                <a:sym typeface="+mn-ea"/>
              </a:rPr>
              <a:t>百代皆行秦政制。</a:t>
            </a:r>
            <a:r>
              <a:rPr lang="en-US" altLang="zh-CN" sz="2800" b="1">
                <a:latin typeface="楷体" panose="02010609060101010101" pitchFamily="49" charset="-122"/>
                <a:ea typeface="楷体" panose="02010609060101010101" pitchFamily="49" charset="-122"/>
                <a:cs typeface="楷体" panose="02010609060101010101" pitchFamily="49" charset="-122"/>
                <a:sym typeface="+mn-ea"/>
              </a:rPr>
              <a:t>                  </a:t>
            </a:r>
            <a:r>
              <a:rPr lang="zh-CN" altLang="en-US" sz="2800" b="1">
                <a:latin typeface="楷体" panose="02010609060101010101" pitchFamily="49" charset="-122"/>
                <a:ea typeface="楷体" panose="02010609060101010101" pitchFamily="49" charset="-122"/>
                <a:cs typeface="楷体" panose="02010609060101010101" pitchFamily="49" charset="-122"/>
                <a:sym typeface="+mn-ea"/>
              </a:rPr>
              <a:t>——毛泽东</a:t>
            </a:r>
            <a:endParaRPr lang="zh-CN" altLang="en-US" sz="2800" b="1">
              <a:latin typeface="楷体" panose="02010609060101010101" pitchFamily="49" charset="-122"/>
              <a:ea typeface="楷体" panose="02010609060101010101" pitchFamily="49" charset="-122"/>
              <a:cs typeface="楷体" panose="02010609060101010101" pitchFamily="49" charset="-122"/>
            </a:endParaRPr>
          </a:p>
          <a:p>
            <a:pPr fontAlgn="auto">
              <a:lnSpc>
                <a:spcPct val="120000"/>
              </a:lnSpc>
            </a:pPr>
            <a:r>
              <a:rPr lang="zh-CN" altLang="en-US" sz="2800" b="1">
                <a:solidFill>
                  <a:schemeClr val="tx1"/>
                </a:solidFill>
                <a:uFillTx/>
                <a:latin typeface="楷体" panose="02010609060101010101" pitchFamily="49" charset="-122"/>
                <a:ea typeface="楷体" panose="02010609060101010101" pitchFamily="49" charset="-122"/>
                <a:cs typeface="楷体" panose="02010609060101010101" pitchFamily="49" charset="-122"/>
              </a:rPr>
              <a:t>材料二：撇开道德方面的考虑，秦只维持了那么短的时期也可能是一件好事。不寻常的是，尽管昙花一现，它却成功地把一套国家官僚机器的制度传给了它的政治继任者。这套制度经过汉代的完善和巩固，又继续推行了1700年，其间逐步作了修正。</a:t>
            </a:r>
            <a:r>
              <a:rPr lang="en-US" altLang="zh-CN" sz="2800" b="1">
                <a:solidFill>
                  <a:schemeClr val="tx1"/>
                </a:solidFill>
                <a:uFillTx/>
                <a:latin typeface="楷体" panose="02010609060101010101" pitchFamily="49" charset="-122"/>
                <a:ea typeface="楷体" panose="02010609060101010101" pitchFamily="49" charset="-122"/>
                <a:cs typeface="楷体" panose="02010609060101010101" pitchFamily="49" charset="-122"/>
              </a:rPr>
              <a:t>        </a:t>
            </a:r>
            <a:r>
              <a:rPr lang="zh-CN" altLang="en-US" sz="2800" b="1">
                <a:solidFill>
                  <a:schemeClr val="tx1"/>
                </a:solidFill>
                <a:uFillTx/>
                <a:latin typeface="楷体" panose="02010609060101010101" pitchFamily="49" charset="-122"/>
                <a:ea typeface="楷体" panose="02010609060101010101" pitchFamily="49" charset="-122"/>
                <a:cs typeface="楷体" panose="02010609060101010101" pitchFamily="49" charset="-122"/>
              </a:rPr>
              <a:t>—《剑桥中国秦汉史》</a:t>
            </a:r>
            <a:endParaRPr lang="zh-CN" altLang="en-US" sz="2800" b="1">
              <a:solidFill>
                <a:schemeClr val="tx1"/>
              </a:solidFill>
              <a:uFillTx/>
              <a:latin typeface="楷体" panose="02010609060101010101" pitchFamily="49" charset="-122"/>
              <a:ea typeface="楷体" panose="02010609060101010101" pitchFamily="49" charset="-122"/>
              <a:cs typeface="楷体" panose="02010609060101010101" pitchFamily="49" charset="-122"/>
            </a:endParaRPr>
          </a:p>
          <a:p>
            <a:pPr algn="l" fontAlgn="auto">
              <a:lnSpc>
                <a:spcPct val="120000"/>
              </a:lnSpc>
            </a:pPr>
            <a:r>
              <a:rPr lang="zh-CN" altLang="en-US" sz="2800" b="1">
                <a:latin typeface="楷体" panose="02010609060101010101" pitchFamily="49" charset="-122"/>
                <a:ea typeface="楷体" panose="02010609060101010101" pitchFamily="49" charset="-122"/>
                <a:cs typeface="楷体" panose="02010609060101010101" pitchFamily="49" charset="-122"/>
              </a:rPr>
              <a:t>材料三：不过，秦的统治虽然如此短命，却给中国留下了深刻而持久的烙印。中国已由分封制的国家改变为中央集权制的帝国，并一直存在到20世纪。如果说中国的西方名字（China）由秦（Ch’in）而来，那是恰当的。</a:t>
            </a:r>
            <a:r>
              <a:rPr lang="en-US" altLang="zh-CN" sz="2800" b="1">
                <a:latin typeface="楷体" panose="02010609060101010101" pitchFamily="49" charset="-122"/>
                <a:ea typeface="楷体" panose="02010609060101010101" pitchFamily="49" charset="-122"/>
                <a:cs typeface="楷体" panose="02010609060101010101" pitchFamily="49" charset="-122"/>
              </a:rPr>
              <a:t>                            </a:t>
            </a:r>
            <a:r>
              <a:rPr lang="zh-CN" altLang="en-US" sz="2800" b="1">
                <a:latin typeface="楷体" panose="02010609060101010101" pitchFamily="49" charset="-122"/>
                <a:ea typeface="楷体" panose="02010609060101010101" pitchFamily="49" charset="-122"/>
                <a:cs typeface="楷体" panose="02010609060101010101" pitchFamily="49" charset="-122"/>
              </a:rPr>
              <a:t>——斯塔夫里阿诺斯《全球通史》</a:t>
            </a:r>
            <a:endParaRPr lang="zh-CN" altLang="en-US" sz="2800" b="1">
              <a:latin typeface="楷体" panose="02010609060101010101" pitchFamily="49" charset="-122"/>
              <a:ea typeface="楷体" panose="02010609060101010101" pitchFamily="49" charset="-122"/>
              <a:cs typeface="楷体" panose="02010609060101010101" pitchFamily="49" charset="-122"/>
            </a:endParaRPr>
          </a:p>
        </p:txBody>
      </p:sp>
      <p:sp>
        <p:nvSpPr>
          <p:cNvPr id="13" name="TextBox 19"/>
          <p:cNvSpPr txBox="1"/>
          <p:nvPr/>
        </p:nvSpPr>
        <p:spPr>
          <a:xfrm>
            <a:off x="5742940" y="372110"/>
            <a:ext cx="5618480" cy="583565"/>
          </a:xfrm>
          <a:prstGeom prst="rect">
            <a:avLst/>
          </a:prstGeom>
          <a:noFill/>
        </p:spPr>
        <p:txBody>
          <a:bodyPr wrap="square" rtlCol="0">
            <a:spAutoFit/>
          </a:bodyPr>
          <a:p>
            <a:pPr lvl="0"/>
            <a:r>
              <a:rPr lang="zh-CN" altLang="en-US" sz="3200" dirty="0" smtClean="0">
                <a:latin typeface="华文行楷" panose="02010800040101010101" pitchFamily="2" charset="-122"/>
                <a:ea typeface="华文行楷" panose="02010800040101010101" pitchFamily="2" charset="-122"/>
              </a:rPr>
              <a:t>千秋功过：谁与评说秦始皇？</a:t>
            </a:r>
            <a:endParaRPr lang="zh-CN" altLang="en-US" sz="3200" dirty="0" smtClean="0">
              <a:latin typeface="华文行楷" panose="02010800040101010101" pitchFamily="2" charset="-122"/>
              <a:ea typeface="华文行楷" panose="02010800040101010101" pitchFamily="2" charset="-122"/>
            </a:endParaRPr>
          </a:p>
        </p:txBody>
      </p:sp>
    </p:spTree>
    <p:custDataLst>
      <p:tags r:id="rId1"/>
    </p:custData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文本框 18"/>
          <p:cNvSpPr txBox="1"/>
          <p:nvPr/>
        </p:nvSpPr>
        <p:spPr>
          <a:xfrm>
            <a:off x="475615" y="106045"/>
            <a:ext cx="6129020" cy="582954"/>
          </a:xfrm>
          <a:prstGeom prst="roundRect">
            <a:avLst/>
          </a:prstGeom>
          <a:solidFill>
            <a:srgbClr val="C00000"/>
          </a:solidFill>
        </p:spPr>
        <p:txBody>
          <a:bodyPr wrap="square" rtlCol="0">
            <a:spAutoFit/>
          </a:bodyPr>
          <a:p>
            <a:pPr algn="ctr"/>
            <a:r>
              <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rPr>
              <a:t>★历史人物评说的几点基本原则</a:t>
            </a:r>
            <a:endParaRPr lang="zh-CN" altLang="en-US" sz="2800" b="1" dirty="0">
              <a:solidFill>
                <a:sysClr val="window" lastClr="FFFFFF"/>
              </a:solidFill>
              <a:latin typeface="微软雅黑" panose="020B0503020204020204" charset="-122"/>
              <a:ea typeface="微软雅黑" panose="020B0503020204020204" charset="-122"/>
              <a:sym typeface="微软雅黑" panose="020B0503020204020204" charset="-122"/>
            </a:endParaRPr>
          </a:p>
        </p:txBody>
      </p:sp>
      <p:sp>
        <p:nvSpPr>
          <p:cNvPr id="2" name="文本框 1"/>
          <p:cNvSpPr txBox="1"/>
          <p:nvPr/>
        </p:nvSpPr>
        <p:spPr>
          <a:xfrm>
            <a:off x="292735" y="992505"/>
            <a:ext cx="11607165" cy="2676525"/>
          </a:xfrm>
          <a:prstGeom prst="rect">
            <a:avLst/>
          </a:prstGeom>
          <a:noFill/>
        </p:spPr>
        <p:txBody>
          <a:bodyPr wrap="square" rtlCol="0" anchor="t">
            <a:spAutoFit/>
          </a:bodyPr>
          <a:p>
            <a:pPr fontAlgn="auto">
              <a:lnSpc>
                <a:spcPct val="150000"/>
              </a:lnSpc>
            </a:pPr>
            <a:r>
              <a:rPr lang="zh-CN" altLang="en-US" sz="2800" b="1">
                <a:latin typeface="黑体" panose="02010609060101010101" charset="-122"/>
                <a:ea typeface="黑体" panose="02010609060101010101" charset="-122"/>
                <a:cs typeface="黑体" panose="02010609060101010101" charset="-122"/>
              </a:rPr>
              <a:t>1.依据历史人物的主要活动史实；</a:t>
            </a:r>
            <a:endParaRPr lang="zh-CN" altLang="en-US" sz="2800" b="1">
              <a:latin typeface="黑体" panose="02010609060101010101" charset="-122"/>
              <a:ea typeface="黑体" panose="02010609060101010101" charset="-122"/>
              <a:cs typeface="黑体" panose="02010609060101010101" charset="-122"/>
            </a:endParaRPr>
          </a:p>
          <a:p>
            <a:pPr fontAlgn="auto">
              <a:lnSpc>
                <a:spcPct val="150000"/>
              </a:lnSpc>
            </a:pPr>
            <a:r>
              <a:rPr lang="zh-CN" altLang="en-US" sz="2800" b="1">
                <a:latin typeface="黑体" panose="02010609060101010101" charset="-122"/>
                <a:ea typeface="黑体" panose="02010609060101010101" charset="-122"/>
                <a:cs typeface="黑体" panose="02010609060101010101" charset="-122"/>
              </a:rPr>
              <a:t>2.把历史人物放在当时特定的时代大背景下，分析历史人物的活动是否顺应了历史发展潮流，是否有利于社会进步和生产力的发展；</a:t>
            </a:r>
            <a:endParaRPr lang="zh-CN" altLang="en-US" sz="2800" b="1">
              <a:latin typeface="黑体" panose="02010609060101010101" charset="-122"/>
              <a:ea typeface="黑体" panose="02010609060101010101" charset="-122"/>
              <a:cs typeface="黑体" panose="02010609060101010101" charset="-122"/>
            </a:endParaRPr>
          </a:p>
          <a:p>
            <a:pPr fontAlgn="auto">
              <a:lnSpc>
                <a:spcPct val="150000"/>
              </a:lnSpc>
            </a:pPr>
            <a:r>
              <a:rPr lang="zh-CN" altLang="en-US" sz="2800" b="1">
                <a:latin typeface="黑体" panose="02010609060101010101" charset="-122"/>
                <a:ea typeface="黑体" panose="02010609060101010101" charset="-122"/>
                <a:cs typeface="黑体" panose="02010609060101010101" charset="-122"/>
              </a:rPr>
              <a:t>3.采取一分为二的辩证法观点；</a:t>
            </a:r>
            <a:endParaRPr lang="zh-CN" altLang="en-US" sz="2800" b="1">
              <a:latin typeface="黑体" panose="02010609060101010101" charset="-122"/>
              <a:ea typeface="黑体" panose="02010609060101010101" charset="-122"/>
              <a:cs typeface="黑体" panose="02010609060101010101" charset="-122"/>
            </a:endParaRPr>
          </a:p>
        </p:txBody>
      </p:sp>
      <p:sp>
        <p:nvSpPr>
          <p:cNvPr id="5" name="矩形 4"/>
          <p:cNvSpPr/>
          <p:nvPr/>
        </p:nvSpPr>
        <p:spPr>
          <a:xfrm>
            <a:off x="4128135" y="3811270"/>
            <a:ext cx="7698105" cy="2553335"/>
          </a:xfrm>
          <a:prstGeom prst="rect">
            <a:avLst/>
          </a:prstGeom>
          <a:ln w="41275" cmpd="sng">
            <a:solidFill>
              <a:srgbClr val="C00000"/>
            </a:solidFill>
            <a:prstDash val="sysDot"/>
          </a:ln>
        </p:spPr>
        <p:style>
          <a:lnRef idx="2">
            <a:srgbClr val="FFC000"/>
          </a:lnRef>
          <a:fillRef idx="1">
            <a:sysClr val="window" lastClr="FFFFFF"/>
          </a:fillRef>
          <a:effectRef idx="0">
            <a:srgbClr val="FFC000"/>
          </a:effectRef>
          <a:fontRef idx="minor">
            <a:sysClr val="windowText" lastClr="000000"/>
          </a:fontRef>
        </p:style>
        <p:txBody>
          <a:bodyPr wrap="square">
            <a:spAutoFit/>
          </a:bodyPr>
          <a:p>
            <a:pPr>
              <a:defRPr/>
            </a:pPr>
            <a:r>
              <a:rPr lang="zh-CN" altLang="en-US" sz="4000" b="1" dirty="0" smtClean="0">
                <a:solidFill>
                  <a:srgbClr val="C00000"/>
                </a:solidFill>
                <a:latin typeface="楷体" panose="02010609060101010101" pitchFamily="49" charset="-122"/>
                <a:ea typeface="楷体" panose="02010609060101010101" pitchFamily="49" charset="-122"/>
              </a:rPr>
              <a:t>总评</a:t>
            </a:r>
            <a:r>
              <a:rPr lang="en-US" altLang="zh-CN" sz="4000" b="1" dirty="0" smtClean="0">
                <a:solidFill>
                  <a:srgbClr val="C00000"/>
                </a:solidFill>
                <a:latin typeface="楷体" panose="02010609060101010101" pitchFamily="49" charset="-122"/>
                <a:ea typeface="楷体" panose="02010609060101010101" pitchFamily="49" charset="-122"/>
              </a:rPr>
              <a:t>:</a:t>
            </a:r>
            <a:r>
              <a:rPr lang="zh-CN" altLang="en-US" sz="4000" b="1" dirty="0">
                <a:solidFill>
                  <a:srgbClr val="C00000"/>
                </a:solidFill>
                <a:latin typeface="楷体" panose="02010609060101010101" pitchFamily="49" charset="-122"/>
                <a:ea typeface="楷体" panose="02010609060101010101" pitchFamily="49" charset="-122"/>
              </a:rPr>
              <a:t>功大于</a:t>
            </a:r>
            <a:r>
              <a:rPr lang="zh-CN" altLang="en-US" sz="4000" b="1" dirty="0" smtClean="0">
                <a:solidFill>
                  <a:srgbClr val="C00000"/>
                </a:solidFill>
                <a:latin typeface="楷体" panose="02010609060101010101" pitchFamily="49" charset="-122"/>
                <a:ea typeface="楷体" panose="02010609060101010101" pitchFamily="49" charset="-122"/>
              </a:rPr>
              <a:t>过</a:t>
            </a:r>
            <a:r>
              <a:rPr lang="zh-CN" altLang="en-US" sz="4000" b="1" dirty="0" smtClean="0">
                <a:latin typeface="楷体" panose="02010609060101010101" pitchFamily="49" charset="-122"/>
                <a:ea typeface="楷体" panose="02010609060101010101" pitchFamily="49" charset="-122"/>
              </a:rPr>
              <a:t>。尽管</a:t>
            </a:r>
            <a:r>
              <a:rPr lang="zh-CN" altLang="en-US" sz="4000" b="1" dirty="0">
                <a:latin typeface="楷体" panose="02010609060101010101" pitchFamily="49" charset="-122"/>
                <a:ea typeface="楷体" panose="02010609060101010101" pitchFamily="49" charset="-122"/>
              </a:rPr>
              <a:t>暴政对秦代产生了消极影响</a:t>
            </a:r>
            <a:r>
              <a:rPr lang="en-US" altLang="zh-CN" sz="4000" b="1" dirty="0">
                <a:latin typeface="楷体" panose="02010609060101010101" pitchFamily="49" charset="-122"/>
                <a:ea typeface="楷体" panose="02010609060101010101" pitchFamily="49" charset="-122"/>
              </a:rPr>
              <a:t>,</a:t>
            </a:r>
            <a:r>
              <a:rPr lang="zh-CN" altLang="en-US" sz="4000" b="1" dirty="0">
                <a:latin typeface="楷体" panose="02010609060101010101" pitchFamily="49" charset="-122"/>
                <a:ea typeface="楷体" panose="02010609060101010101" pitchFamily="49" charset="-122"/>
              </a:rPr>
              <a:t>但</a:t>
            </a:r>
            <a:r>
              <a:rPr lang="zh-CN" altLang="en-US" sz="4000" b="1" dirty="0" smtClean="0">
                <a:latin typeface="楷体" panose="02010609060101010101" pitchFamily="49" charset="-122"/>
                <a:ea typeface="楷体" panose="02010609060101010101" pitchFamily="49" charset="-122"/>
              </a:rPr>
              <a:t>秦始皇实现</a:t>
            </a:r>
            <a:r>
              <a:rPr lang="zh-CN" altLang="en-US" sz="4000" b="1" dirty="0">
                <a:latin typeface="楷体" panose="02010609060101010101" pitchFamily="49" charset="-122"/>
                <a:ea typeface="楷体" panose="02010609060101010101" pitchFamily="49" charset="-122"/>
              </a:rPr>
              <a:t>统一、建立了中央集权国家</a:t>
            </a:r>
            <a:r>
              <a:rPr lang="en-US" altLang="zh-CN" sz="4000" b="1" dirty="0">
                <a:latin typeface="楷体" panose="02010609060101010101" pitchFamily="49" charset="-122"/>
                <a:ea typeface="楷体" panose="02010609060101010101" pitchFamily="49" charset="-122"/>
              </a:rPr>
              <a:t>,</a:t>
            </a:r>
            <a:r>
              <a:rPr lang="zh-CN" altLang="en-US" sz="4000" b="1" dirty="0">
                <a:latin typeface="楷体" panose="02010609060101010101" pitchFamily="49" charset="-122"/>
                <a:ea typeface="楷体" panose="02010609060101010101" pitchFamily="49" charset="-122"/>
              </a:rPr>
              <a:t>是对中华民族贡献巨大的杰出历史人物。</a:t>
            </a:r>
            <a:endParaRPr lang="zh-CN" altLang="en-US" sz="4000" b="1" dirty="0">
              <a:latin typeface="楷体" panose="02010609060101010101" pitchFamily="49" charset="-122"/>
              <a:ea typeface="楷体" panose="02010609060101010101" pitchFamily="49"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a:srcRect l="10508" t="470" r="10508"/>
          <a:stretch>
            <a:fillRect/>
          </a:stretch>
        </p:blipFill>
        <p:spPr>
          <a:xfrm>
            <a:off x="0" y="-1"/>
            <a:ext cx="12192000" cy="6858001"/>
          </a:xfrm>
          <a:prstGeom prst="rect">
            <a:avLst/>
          </a:prstGeom>
        </p:spPr>
      </p:pic>
      <p:sp>
        <p:nvSpPr>
          <p:cNvPr id="8" name="标题 7"/>
          <p:cNvSpPr>
            <a:spLocks noGrp="1"/>
          </p:cNvSpPr>
          <p:nvPr/>
        </p:nvSpPr>
        <p:spPr>
          <a:xfrm>
            <a:off x="2524760" y="2961005"/>
            <a:ext cx="7190105" cy="947420"/>
          </a:xfrm>
          <a:prstGeom prst="rect">
            <a:avLst/>
          </a:prstGeom>
          <a:solidFill>
            <a:sysClr val="window" lastClr="FFFFFF"/>
          </a:solidFill>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ysClr val="windowText" lastClr="000000"/>
                </a:solidFill>
                <a:latin typeface="+mj-lt"/>
                <a:ea typeface="+mj-ea"/>
                <a:cs typeface="+mj-cs"/>
              </a:defRPr>
            </a:lvl1pPr>
          </a:lstStyle>
          <a:p>
            <a:pPr algn="ctr"/>
            <a:br>
              <a:rPr lang="zh-CN" altLang="en-US" sz="5400" b="1" dirty="0">
                <a:latin typeface="华文新魏" panose="02010800040101010101" pitchFamily="2" charset="-122"/>
                <a:ea typeface="华文新魏" panose="02010800040101010101" pitchFamily="2" charset="-122"/>
                <a:sym typeface="+mn-ea"/>
              </a:rPr>
            </a:br>
            <a:r>
              <a:rPr lang="zh-CN" altLang="en-US" sz="5400">
                <a:solidFill>
                  <a:sysClr val="windowText" lastClr="000000"/>
                </a:solidFill>
                <a:latin typeface="楷体" panose="02010609060101010101" pitchFamily="49" charset="-122"/>
                <a:ea typeface="楷体" panose="02010609060101010101" pitchFamily="49" charset="-122"/>
                <a:cs typeface="楷体" panose="02010609060101010101" pitchFamily="49" charset="-122"/>
                <a:sym typeface="+mn-ea"/>
              </a:rPr>
              <a:t>一、</a:t>
            </a:r>
            <a:r>
              <a:rPr lang="zh-CN" altLang="en-US" sz="5400">
                <a:solidFill>
                  <a:sysClr val="windowText" lastClr="000000"/>
                </a:solidFill>
                <a:latin typeface="楷体" panose="02010609060101010101" pitchFamily="49" charset="-122"/>
                <a:ea typeface="楷体" panose="02010609060101010101" pitchFamily="49" charset="-122"/>
                <a:cs typeface="楷体" panose="02010609060101010101" pitchFamily="49" charset="-122"/>
                <a:sym typeface="+mn-ea"/>
              </a:rPr>
              <a:t>秦的统一</a:t>
            </a:r>
            <a:endParaRPr lang="zh-CN" altLang="en-US" sz="5400">
              <a:solidFill>
                <a:sysClr val="windowText" lastClr="000000"/>
              </a:solidFill>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5" name="矩形 4"/>
          <p:cNvSpPr/>
          <p:nvPr/>
        </p:nvSpPr>
        <p:spPr>
          <a:xfrm>
            <a:off x="661035" y="730250"/>
            <a:ext cx="11080115" cy="5507990"/>
          </a:xfrm>
          <a:prstGeom prst="rect">
            <a:avLst/>
          </a:prstGeom>
          <a:noFill/>
          <a:ln>
            <a:solidFill>
              <a:sysClr val="window" lastClr="FFFFFF"/>
            </a:solidFill>
          </a:ln>
          <a:extLst>
            <a:ext uri="{909E8E84-426E-40DD-AFC4-6F175D3DCCD1}">
              <a14:hiddenFill xmlns:a14="http://schemas.microsoft.com/office/drawing/2010/main">
                <a:solidFill>
                  <a:srgbClr val="873624"/>
                </a:solidFill>
              </a14:hiddenFill>
            </a:ext>
          </a:extLst>
        </p:spPr>
        <p:style>
          <a:lnRef idx="2">
            <a:srgbClr val="873624">
              <a:shade val="50000"/>
            </a:srgbClr>
          </a:lnRef>
          <a:fillRef idx="1">
            <a:srgbClr val="873624"/>
          </a:fillRef>
          <a:effectRef idx="0">
            <a:srgbClr val="873624"/>
          </a:effectRef>
          <a:fontRef idx="minor">
            <a:sysClr val="window" lastClr="FFFFFF"/>
          </a:fontRef>
        </p:style>
        <p:txBody>
          <a:bodyPr rtlCol="0" anchor="ctr"/>
          <a:p>
            <a:pPr algn="ctr"/>
            <a:endParaRPr lang="zh-CN" altLang="en-US"/>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143885" cy="578444"/>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（一）</a:t>
            </a:r>
            <a:r>
              <a:rPr lang="zh-CN" altLang="en-US" sz="2800" b="1" dirty="0">
                <a:solidFill>
                  <a:schemeClr val="bg1"/>
                </a:solidFill>
                <a:latin typeface="微软雅黑" panose="020B0503020204020204" charset="-122"/>
                <a:ea typeface="微软雅黑" panose="020B0503020204020204" charset="-122"/>
                <a:sym typeface="+mn-ea"/>
              </a:rPr>
              <a:t>统一条件</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7" name="组合 6"/>
          <p:cNvGrpSpPr/>
          <p:nvPr/>
        </p:nvGrpSpPr>
        <p:grpSpPr>
          <a:xfrm>
            <a:off x="6748145" y="2964815"/>
            <a:ext cx="5368290" cy="3676898"/>
            <a:chOff x="5246" y="3756"/>
            <a:chExt cx="11453" cy="4942"/>
          </a:xfrm>
        </p:grpSpPr>
        <p:pic>
          <p:nvPicPr>
            <p:cNvPr id="3" name="图片 2"/>
            <p:cNvPicPr>
              <a:picLocks noChangeAspect="1"/>
            </p:cNvPicPr>
            <p:nvPr/>
          </p:nvPicPr>
          <p:blipFill>
            <a:blip r:embed="rId1"/>
            <a:stretch>
              <a:fillRect/>
            </a:stretch>
          </p:blipFill>
          <p:spPr>
            <a:xfrm>
              <a:off x="5246" y="3756"/>
              <a:ext cx="11453" cy="3945"/>
            </a:xfrm>
            <a:prstGeom prst="rect">
              <a:avLst/>
            </a:prstGeom>
            <a:effectLst>
              <a:outerShdw blurRad="50800" dist="88900" dir="2700000" algn="tl" rotWithShape="0">
                <a:prstClr val="black">
                  <a:alpha val="40000"/>
                </a:prstClr>
              </a:outerShdw>
            </a:effectLst>
          </p:spPr>
        </p:pic>
        <p:sp>
          <p:nvSpPr>
            <p:cNvPr id="4" name="文本框 3"/>
            <p:cNvSpPr txBox="1"/>
            <p:nvPr/>
          </p:nvSpPr>
          <p:spPr>
            <a:xfrm>
              <a:off x="5246" y="8079"/>
              <a:ext cx="10880" cy="619"/>
            </a:xfrm>
            <a:prstGeom prst="rect">
              <a:avLst/>
            </a:prstGeom>
            <a:noFill/>
          </p:spPr>
          <p:txBody>
            <a:bodyPr wrap="square" rtlCol="0" anchor="t">
              <a:spAutoFit/>
            </a:bodyPr>
            <a:p>
              <a:pPr algn="l"/>
              <a:r>
                <a:rPr lang="zh-CN" altLang="en-US" sz="2400" b="1">
                  <a:latin typeface="微软雅黑" panose="020B0503020204020204" charset="-122"/>
                  <a:ea typeface="微软雅黑" panose="020B0503020204020204" charset="-122"/>
                  <a:cs typeface="楷体" panose="02010609060101010101" pitchFamily="49" charset="-122"/>
                  <a:sym typeface="等线" panose="02010600030101010101" charset="-122"/>
                </a:rPr>
                <a:t>▲</a:t>
              </a:r>
              <a:r>
                <a:rPr lang="zh-CN" altLang="en-US" sz="2400" b="1">
                  <a:latin typeface="宋体" panose="02010600030101010101" pitchFamily="2" charset="-122"/>
                  <a:ea typeface="宋体" panose="02010600030101010101" pitchFamily="2" charset="-122"/>
                  <a:cs typeface="楷体" panose="02010609060101010101" pitchFamily="49" charset="-122"/>
                  <a:sym typeface="等线" panose="02010600030101010101" charset="-122"/>
                </a:rPr>
                <a:t>流行于春秋战国时期的各国货币</a:t>
              </a:r>
              <a:endParaRPr lang="zh-CN" altLang="en-US" sz="2400" b="1">
                <a:latin typeface="宋体" panose="02010600030101010101" pitchFamily="2" charset="-122"/>
                <a:ea typeface="宋体" panose="02010600030101010101" pitchFamily="2" charset="-122"/>
                <a:cs typeface="楷体" panose="02010609060101010101" pitchFamily="49" charset="-122"/>
                <a:sym typeface="等线" panose="02010600030101010101" charset="-122"/>
              </a:endParaRPr>
            </a:p>
          </p:txBody>
        </p:sp>
      </p:grpSp>
      <p:sp>
        <p:nvSpPr>
          <p:cNvPr id="2" name="文本框 1"/>
          <p:cNvSpPr txBox="1"/>
          <p:nvPr/>
        </p:nvSpPr>
        <p:spPr>
          <a:xfrm>
            <a:off x="88900" y="2965450"/>
            <a:ext cx="3269615" cy="3637280"/>
          </a:xfrm>
          <a:prstGeom prst="wedgeRectCallout">
            <a:avLst>
              <a:gd name="adj1" fmla="val -27041"/>
              <a:gd name="adj2" fmla="val -47853"/>
            </a:avLst>
          </a:prstGeom>
          <a:noFill/>
          <a:ln>
            <a:solidFill>
              <a:schemeClr val="tx1"/>
            </a:solidFill>
          </a:ln>
          <a:extLst>
            <a:ext uri="{909E8E84-426E-40DD-AFC4-6F175D3DCCD1}">
              <a14:hiddenFill xmlns:a14="http://schemas.microsoft.com/office/drawing/2010/main">
                <a:solidFill>
                  <a:srgbClr val="E7E6E6"/>
                </a:solidFill>
              </a14:hiddenFill>
            </a:ext>
          </a:extLst>
        </p:spPr>
        <p:txBody>
          <a:bodyPr wrap="square">
            <a:noAutofit/>
          </a:bodyPr>
          <a:p>
            <a:pPr>
              <a:lnSpc>
                <a:spcPct val="150000"/>
              </a:lnSpc>
            </a:pPr>
            <a:r>
              <a:rPr lang="zh-CN" altLang="en-US" sz="2400" dirty="0">
                <a:latin typeface="华文中宋" panose="02010600040101010101" pitchFamily="2" charset="-122"/>
                <a:ea typeface="华文中宋" panose="02010600040101010101" pitchFamily="2" charset="-122"/>
              </a:rPr>
              <a:t>“乱莫大于无天子，无天子则强者胜弱，众者暴寡，以兵相刬，不得休息。”</a:t>
            </a:r>
            <a:endParaRPr lang="zh-CN" altLang="en-US" sz="2400" dirty="0">
              <a:latin typeface="华文中宋" panose="02010600040101010101" pitchFamily="2" charset="-122"/>
              <a:ea typeface="华文中宋" panose="02010600040101010101" pitchFamily="2" charset="-122"/>
            </a:endParaRPr>
          </a:p>
          <a:p>
            <a:pPr algn="r">
              <a:lnSpc>
                <a:spcPct val="150000"/>
              </a:lnSpc>
            </a:pP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吕氏春秋》</a:t>
            </a:r>
            <a:endParaRPr lang="zh-CN" altLang="en-US" sz="2400" dirty="0">
              <a:latin typeface="华文中宋" panose="02010600040101010101" pitchFamily="2" charset="-122"/>
              <a:ea typeface="华文中宋" panose="02010600040101010101" pitchFamily="2" charset="-122"/>
            </a:endParaRPr>
          </a:p>
        </p:txBody>
      </p:sp>
      <p:sp>
        <p:nvSpPr>
          <p:cNvPr id="5" name="文本框 4"/>
          <p:cNvSpPr txBox="1"/>
          <p:nvPr/>
        </p:nvSpPr>
        <p:spPr>
          <a:xfrm>
            <a:off x="475615" y="921385"/>
            <a:ext cx="2329815" cy="521970"/>
          </a:xfrm>
          <a:prstGeom prst="rect">
            <a:avLst/>
          </a:prstGeom>
          <a:noFill/>
        </p:spPr>
        <p:txBody>
          <a:bodyPr wrap="none" rtlCol="0">
            <a:spAutoFit/>
          </a:bodyPr>
          <a:p>
            <a:r>
              <a:rPr lang="en-US" altLang="zh-CN" sz="2800" b="1">
                <a:latin typeface="宋体" panose="02010600030101010101" pitchFamily="2" charset="-122"/>
                <a:ea typeface="宋体" panose="02010600030101010101" pitchFamily="2" charset="-122"/>
              </a:rPr>
              <a:t>1.</a:t>
            </a:r>
            <a:r>
              <a:rPr lang="zh-CN" altLang="en-US" sz="2800" b="1">
                <a:latin typeface="宋体" panose="02010600030101010101" pitchFamily="2" charset="-122"/>
                <a:ea typeface="宋体" panose="02010600030101010101" pitchFamily="2" charset="-122"/>
              </a:rPr>
              <a:t>客观条件：</a:t>
            </a:r>
            <a:endParaRPr lang="zh-CN" altLang="en-US" sz="2800" b="1">
              <a:latin typeface="宋体" panose="02010600030101010101" pitchFamily="2" charset="-122"/>
              <a:ea typeface="宋体" panose="02010600030101010101" pitchFamily="2" charset="-122"/>
            </a:endParaRPr>
          </a:p>
        </p:txBody>
      </p:sp>
      <p:sp>
        <p:nvSpPr>
          <p:cNvPr id="6" name="文本框 5"/>
          <p:cNvSpPr txBox="1"/>
          <p:nvPr/>
        </p:nvSpPr>
        <p:spPr>
          <a:xfrm>
            <a:off x="534035" y="1673225"/>
            <a:ext cx="11123930" cy="1291590"/>
          </a:xfrm>
          <a:prstGeom prst="rect">
            <a:avLst/>
          </a:prstGeom>
          <a:noFill/>
        </p:spPr>
        <p:txBody>
          <a:bodyPr wrap="square" rtlCol="0">
            <a:spAutoFit/>
          </a:bodyPr>
          <a:p>
            <a:pPr fontAlgn="auto">
              <a:lnSpc>
                <a:spcPct val="150000"/>
              </a:lnSpc>
            </a:pPr>
            <a:r>
              <a:rPr lang="zh-CN" altLang="en-US" sz="2600">
                <a:solidFill>
                  <a:schemeClr val="tx1"/>
                </a:solidFill>
                <a:uFillTx/>
                <a:latin typeface="Calibri" panose="020F0502020204030204" charset="0"/>
              </a:rPr>
              <a:t>①</a:t>
            </a:r>
            <a:r>
              <a:rPr lang="zh-CN" altLang="en-US" sz="2600">
                <a:solidFill>
                  <a:schemeClr val="tx1"/>
                </a:solidFill>
                <a:uFillTx/>
              </a:rPr>
              <a:t>长期战乱给社会带来巨大灾难，人民渴望安定统一。</a:t>
            </a:r>
            <a:endParaRPr lang="zh-CN" altLang="en-US" sz="2600">
              <a:solidFill>
                <a:schemeClr val="tx1"/>
              </a:solidFill>
              <a:uFillTx/>
            </a:endParaRPr>
          </a:p>
          <a:p>
            <a:pPr fontAlgn="auto">
              <a:lnSpc>
                <a:spcPct val="150000"/>
              </a:lnSpc>
            </a:pPr>
            <a:r>
              <a:rPr lang="zh-CN" altLang="en-US" sz="2600">
                <a:solidFill>
                  <a:schemeClr val="tx1"/>
                </a:solidFill>
                <a:uFillTx/>
              </a:rPr>
              <a:t>②各地域经济发展，要求打破政治分裂所带来的阻碍。</a:t>
            </a:r>
            <a:endParaRPr lang="zh-CN" altLang="en-US" sz="2600">
              <a:solidFill>
                <a:schemeClr val="tx1"/>
              </a:solidFill>
              <a:uFillTx/>
            </a:endParaRPr>
          </a:p>
        </p:txBody>
      </p:sp>
      <p:pic>
        <p:nvPicPr>
          <p:cNvPr id="10" name="图片 9"/>
          <p:cNvPicPr>
            <a:picLocks noChangeAspect="1"/>
          </p:cNvPicPr>
          <p:nvPr/>
        </p:nvPicPr>
        <p:blipFill>
          <a:blip r:embed="rId2"/>
          <a:stretch>
            <a:fillRect/>
          </a:stretch>
        </p:blipFill>
        <p:spPr>
          <a:xfrm>
            <a:off x="3465195" y="2964815"/>
            <a:ext cx="3282950" cy="3808730"/>
          </a:xfrm>
          <a:prstGeom prst="rect">
            <a:avLst/>
          </a:prstGeom>
        </p:spPr>
      </p:pic>
      <p:sp>
        <p:nvSpPr>
          <p:cNvPr id="11" name="文本框 10"/>
          <p:cNvSpPr txBox="1"/>
          <p:nvPr/>
        </p:nvSpPr>
        <p:spPr>
          <a:xfrm>
            <a:off x="3817788" y="95911"/>
            <a:ext cx="7195277" cy="706755"/>
          </a:xfrm>
          <a:prstGeom prst="rect">
            <a:avLst/>
          </a:prstGeom>
          <a:noFill/>
        </p:spPr>
        <p:txBody>
          <a:bodyPr wrap="square" rtlCol="0">
            <a:spAutoFit/>
          </a:bodyPr>
          <a:p>
            <a:pPr>
              <a:lnSpc>
                <a:spcPct val="125000"/>
              </a:lnSpc>
            </a:pPr>
            <a:r>
              <a:rPr lang="zh-CN" altLang="en-US" sz="3200" b="1" dirty="0">
                <a:solidFill>
                  <a:srgbClr val="C00000"/>
                </a:solidFill>
                <a:latin typeface="楷体" panose="02010609060101010101" pitchFamily="49" charset="-122"/>
                <a:ea typeface="楷体" panose="02010609060101010101" pitchFamily="49" charset="-122"/>
                <a:cs typeface="楷体" panose="02010609060101010101" pitchFamily="49" charset="-122"/>
              </a:rPr>
              <a:t>阅读教材</a:t>
            </a:r>
            <a:r>
              <a:rPr lang="en-US" altLang="zh-CN" sz="3200" b="1" dirty="0">
                <a:solidFill>
                  <a:srgbClr val="C00000"/>
                </a:solidFill>
                <a:latin typeface="楷体" panose="02010609060101010101" pitchFamily="49" charset="-122"/>
                <a:ea typeface="楷体" panose="02010609060101010101" pitchFamily="49" charset="-122"/>
                <a:cs typeface="楷体" panose="02010609060101010101" pitchFamily="49" charset="-122"/>
              </a:rPr>
              <a:t>P14</a:t>
            </a:r>
            <a:r>
              <a:rPr lang="zh-CN" altLang="en-US" sz="3200" b="1" dirty="0">
                <a:solidFill>
                  <a:srgbClr val="C00000"/>
                </a:solidFill>
                <a:latin typeface="楷体" panose="02010609060101010101" pitchFamily="49" charset="-122"/>
                <a:ea typeface="楷体" panose="02010609060101010101" pitchFamily="49" charset="-122"/>
                <a:cs typeface="楷体" panose="02010609060101010101" pitchFamily="49" charset="-122"/>
              </a:rPr>
              <a:t>内容，概括秦统一的条件。</a:t>
            </a:r>
            <a:endParaRPr lang="en-US" altLang="zh-CN" sz="3200" b="1" dirty="0">
              <a:solidFill>
                <a:srgbClr val="C00000"/>
              </a:solidFill>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143885" cy="578444"/>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（一）</a:t>
            </a:r>
            <a:r>
              <a:rPr lang="zh-CN" altLang="en-US" sz="2800" b="1" dirty="0">
                <a:solidFill>
                  <a:schemeClr val="bg1"/>
                </a:solidFill>
                <a:latin typeface="微软雅黑" panose="020B0503020204020204" charset="-122"/>
                <a:ea typeface="微软雅黑" panose="020B0503020204020204" charset="-122"/>
                <a:sym typeface="+mn-ea"/>
              </a:rPr>
              <a:t>统一条件</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133985" y="4157345"/>
            <a:ext cx="11924665" cy="2306954"/>
          </a:xfrm>
          <a:prstGeom prst="wedgeRectCallout">
            <a:avLst>
              <a:gd name="adj1" fmla="val -27041"/>
              <a:gd name="adj2" fmla="val -47853"/>
            </a:avLst>
          </a:prstGeom>
          <a:noFill/>
          <a:ln>
            <a:solidFill>
              <a:schemeClr val="tx1"/>
            </a:solidFill>
          </a:ln>
          <a:extLst>
            <a:ext uri="{909E8E84-426E-40DD-AFC4-6F175D3DCCD1}">
              <a14:hiddenFill xmlns:a14="http://schemas.microsoft.com/office/drawing/2010/main">
                <a:solidFill>
                  <a:srgbClr val="E7E6E6"/>
                </a:solidFill>
              </a14:hiddenFill>
            </a:ext>
          </a:extLst>
        </p:spPr>
        <p:txBody>
          <a:bodyPr wrap="square">
            <a:spAutoFit/>
          </a:bodyPr>
          <a:p>
            <a:pPr indent="457200" fontAlgn="auto">
              <a:lnSpc>
                <a:spcPct val="150000"/>
              </a:lnSpc>
            </a:pPr>
            <a:r>
              <a:rPr lang="zh-CN" altLang="en-US" sz="2400" dirty="0">
                <a:latin typeface="华文中宋" panose="02010600040101010101" pitchFamily="2" charset="-122"/>
                <a:ea typeface="华文中宋" panose="02010600040101010101" pitchFamily="2" charset="-122"/>
              </a:rPr>
              <a:t>“九州”之中，雍州的土地最宜农耕，是中国农业生产发展最早、物产最丰富的地区之一。渭河流域、黄土高原，气候温暖，土质肥沃，适宜耕作。</a:t>
            </a:r>
            <a:endParaRPr lang="zh-CN" altLang="en-US" sz="2400" dirty="0">
              <a:latin typeface="华文中宋" panose="02010600040101010101" pitchFamily="2" charset="-122"/>
              <a:ea typeface="华文中宋" panose="02010600040101010101" pitchFamily="2" charset="-122"/>
            </a:endParaRPr>
          </a:p>
          <a:p>
            <a:pPr indent="457200" fontAlgn="auto">
              <a:lnSpc>
                <a:spcPct val="150000"/>
              </a:lnSpc>
            </a:pPr>
            <a:r>
              <a:rPr lang="zh-CN" altLang="en-US" sz="2400" dirty="0">
                <a:latin typeface="华文中宋" panose="02010600040101010101" pitchFamily="2" charset="-122"/>
                <a:ea typeface="华文中宋" panose="02010600040101010101" pitchFamily="2" charset="-122"/>
              </a:rPr>
              <a:t>关中平原是一个大盆地，东临黄河，四面有高山环峙。东面只有一个函谷关可通。</a:t>
            </a:r>
            <a:endParaRPr lang="zh-CN" altLang="en-US" sz="2400" dirty="0">
              <a:latin typeface="华文中宋" panose="02010600040101010101" pitchFamily="2" charset="-122"/>
              <a:ea typeface="华文中宋" panose="02010600040101010101" pitchFamily="2" charset="-122"/>
            </a:endParaRPr>
          </a:p>
          <a:p>
            <a:pPr indent="457200" fontAlgn="auto">
              <a:lnSpc>
                <a:spcPct val="150000"/>
              </a:lnSpc>
            </a:pPr>
            <a:r>
              <a:rPr lang="zh-CN" altLang="en-US" sz="2400" dirty="0">
                <a:latin typeface="华文中宋" panose="02010600040101010101" pitchFamily="2" charset="-122"/>
                <a:ea typeface="华文中宋" panose="02010600040101010101" pitchFamily="2" charset="-122"/>
              </a:rPr>
              <a:t>                                                               ——马平安《大秦帝国启示录》</a:t>
            </a:r>
            <a:endParaRPr lang="zh-CN" altLang="en-US" sz="2400" dirty="0">
              <a:latin typeface="华文中宋" panose="02010600040101010101" pitchFamily="2" charset="-122"/>
              <a:ea typeface="华文中宋" panose="02010600040101010101" pitchFamily="2" charset="-122"/>
            </a:endParaRPr>
          </a:p>
        </p:txBody>
      </p:sp>
      <p:sp>
        <p:nvSpPr>
          <p:cNvPr id="5" name="文本框 4"/>
          <p:cNvSpPr txBox="1"/>
          <p:nvPr/>
        </p:nvSpPr>
        <p:spPr>
          <a:xfrm>
            <a:off x="475615" y="921385"/>
            <a:ext cx="2329815" cy="521970"/>
          </a:xfrm>
          <a:prstGeom prst="rect">
            <a:avLst/>
          </a:prstGeom>
          <a:noFill/>
        </p:spPr>
        <p:txBody>
          <a:bodyPr wrap="none" rtlCol="0">
            <a:spAutoFit/>
          </a:bodyPr>
          <a:p>
            <a:r>
              <a:rPr lang="en-US" altLang="zh-CN" sz="2800" b="1">
                <a:latin typeface="宋体" panose="02010600030101010101" pitchFamily="2" charset="-122"/>
                <a:ea typeface="宋体" panose="02010600030101010101" pitchFamily="2" charset="-122"/>
              </a:rPr>
              <a:t>2.</a:t>
            </a:r>
            <a:r>
              <a:rPr lang="zh-CN" altLang="en-US" sz="2800" b="1">
                <a:latin typeface="宋体" panose="02010600030101010101" pitchFamily="2" charset="-122"/>
                <a:ea typeface="宋体" panose="02010600030101010101" pitchFamily="2" charset="-122"/>
              </a:rPr>
              <a:t>自身条件：</a:t>
            </a:r>
            <a:endParaRPr lang="zh-CN" altLang="en-US" sz="2800" b="1">
              <a:latin typeface="宋体" panose="02010600030101010101" pitchFamily="2" charset="-122"/>
              <a:ea typeface="宋体" panose="02010600030101010101" pitchFamily="2" charset="-122"/>
            </a:endParaRPr>
          </a:p>
        </p:txBody>
      </p:sp>
      <p:sp>
        <p:nvSpPr>
          <p:cNvPr id="6" name="文本框 5"/>
          <p:cNvSpPr txBox="1"/>
          <p:nvPr/>
        </p:nvSpPr>
        <p:spPr>
          <a:xfrm>
            <a:off x="534035" y="1554480"/>
            <a:ext cx="11123930" cy="2491740"/>
          </a:xfrm>
          <a:prstGeom prst="rect">
            <a:avLst/>
          </a:prstGeom>
          <a:noFill/>
        </p:spPr>
        <p:txBody>
          <a:bodyPr wrap="square" rtlCol="0">
            <a:spAutoFit/>
          </a:bodyPr>
          <a:p>
            <a:pPr fontAlgn="auto">
              <a:lnSpc>
                <a:spcPct val="150000"/>
              </a:lnSpc>
            </a:pPr>
            <a:r>
              <a:rPr lang="zh-CN" altLang="en-US" sz="2600">
                <a:solidFill>
                  <a:schemeClr val="tx1"/>
                </a:solidFill>
                <a:uFillTx/>
              </a:rPr>
              <a:t>①据殽函之固，拥雍州之地，地理位置优越，物质基础雄厚。</a:t>
            </a:r>
            <a:endParaRPr lang="zh-CN" altLang="en-US" sz="2600">
              <a:solidFill>
                <a:schemeClr val="tx1"/>
              </a:solidFill>
              <a:uFillTx/>
            </a:endParaRPr>
          </a:p>
          <a:p>
            <a:pPr fontAlgn="auto">
              <a:lnSpc>
                <a:spcPct val="150000"/>
              </a:lnSpc>
            </a:pPr>
            <a:r>
              <a:rPr lang="zh-CN" altLang="en-US" sz="2600">
                <a:solidFill>
                  <a:schemeClr val="tx1"/>
                </a:solidFill>
                <a:uFillTx/>
              </a:rPr>
              <a:t>②数代秦王励精图治，广纳贤才，吏治较为清明；</a:t>
            </a:r>
            <a:endParaRPr lang="zh-CN" altLang="en-US" sz="2600">
              <a:solidFill>
                <a:schemeClr val="tx1"/>
              </a:solidFill>
              <a:uFillTx/>
            </a:endParaRPr>
          </a:p>
          <a:p>
            <a:pPr fontAlgn="auto">
              <a:lnSpc>
                <a:spcPct val="150000"/>
              </a:lnSpc>
            </a:pPr>
            <a:r>
              <a:rPr lang="zh-CN" altLang="en-US" sz="2600">
                <a:solidFill>
                  <a:schemeClr val="tx1"/>
                </a:solidFill>
                <a:uFillTx/>
              </a:rPr>
              <a:t>③商鞅变法后，秦尊奉法家，奖励耕战，国家日益强盛。</a:t>
            </a:r>
            <a:endParaRPr lang="zh-CN" altLang="en-US" sz="2600">
              <a:solidFill>
                <a:schemeClr val="tx1"/>
              </a:solidFill>
              <a:uFillTx/>
            </a:endParaRPr>
          </a:p>
          <a:p>
            <a:pPr fontAlgn="auto">
              <a:lnSpc>
                <a:spcPct val="150000"/>
              </a:lnSpc>
            </a:pPr>
            <a:r>
              <a:rPr lang="zh-CN" altLang="en-US" sz="2600">
                <a:solidFill>
                  <a:schemeClr val="tx1"/>
                </a:solidFill>
                <a:uFillTx/>
                <a:latin typeface="微软雅黑" panose="020B0503020204020204" charset="-122"/>
                <a:ea typeface="微软雅黑" panose="020B0503020204020204" charset="-122"/>
              </a:rPr>
              <a:t>④</a:t>
            </a:r>
            <a:r>
              <a:rPr lang="zh-CN" altLang="en-US" sz="2600">
                <a:solidFill>
                  <a:schemeClr val="tx1"/>
                </a:solidFill>
                <a:uFillTx/>
              </a:rPr>
              <a:t>秦国采用远交近攻的策略，各个击破，相继灭掉</a:t>
            </a:r>
            <a:r>
              <a:rPr lang="zh-CN" altLang="en-US" sz="2600">
                <a:solidFill>
                  <a:schemeClr val="tx1"/>
                </a:solidFill>
                <a:uFillTx/>
              </a:rPr>
              <a:t>东方六国。</a:t>
            </a:r>
            <a:endParaRPr lang="zh-CN" altLang="en-US" sz="2600">
              <a:solidFill>
                <a:schemeClr val="tx1"/>
              </a:solidFill>
              <a:uFillTx/>
            </a:endParaRPr>
          </a:p>
        </p:txBody>
      </p:sp>
      <p:sp>
        <p:nvSpPr>
          <p:cNvPr id="11" name="文本框 10"/>
          <p:cNvSpPr txBox="1"/>
          <p:nvPr/>
        </p:nvSpPr>
        <p:spPr>
          <a:xfrm>
            <a:off x="3817788" y="95911"/>
            <a:ext cx="7195277" cy="706755"/>
          </a:xfrm>
          <a:prstGeom prst="rect">
            <a:avLst/>
          </a:prstGeom>
          <a:noFill/>
        </p:spPr>
        <p:txBody>
          <a:bodyPr wrap="square" rtlCol="0">
            <a:spAutoFit/>
          </a:bodyPr>
          <a:p>
            <a:pPr>
              <a:lnSpc>
                <a:spcPct val="125000"/>
              </a:lnSpc>
            </a:pPr>
            <a:r>
              <a:rPr lang="zh-CN" altLang="en-US" sz="3200" dirty="0">
                <a:solidFill>
                  <a:srgbClr val="C00000"/>
                </a:solidFill>
                <a:latin typeface="汉仪劲楷简" panose="00020600040101010101" pitchFamily="18" charset="-122"/>
                <a:ea typeface="汉仪劲楷简" panose="00020600040101010101" pitchFamily="18" charset="-122"/>
              </a:rPr>
              <a:t>阅读教材</a:t>
            </a:r>
            <a:r>
              <a:rPr lang="en-US" altLang="zh-CN" sz="3200" dirty="0">
                <a:solidFill>
                  <a:srgbClr val="C00000"/>
                </a:solidFill>
                <a:latin typeface="汉仪劲楷简" panose="00020600040101010101" pitchFamily="18" charset="-122"/>
                <a:ea typeface="汉仪劲楷简" panose="00020600040101010101" pitchFamily="18" charset="-122"/>
              </a:rPr>
              <a:t>P14</a:t>
            </a:r>
            <a:r>
              <a:rPr lang="zh-CN" altLang="en-US" sz="3200" dirty="0">
                <a:solidFill>
                  <a:srgbClr val="C00000"/>
                </a:solidFill>
                <a:latin typeface="汉仪劲楷简" panose="00020600040101010101" pitchFamily="18" charset="-122"/>
                <a:ea typeface="汉仪劲楷简" panose="00020600040101010101" pitchFamily="18" charset="-122"/>
              </a:rPr>
              <a:t>内容，概括秦统一的条件。</a:t>
            </a:r>
            <a:endParaRPr lang="en-US" altLang="zh-CN" sz="3200" dirty="0">
              <a:solidFill>
                <a:srgbClr val="C00000"/>
              </a:solidFill>
              <a:latin typeface="汉仪劲楷简" panose="00020600040101010101" pitchFamily="18" charset="-122"/>
              <a:ea typeface="汉仪劲楷简" panose="00020600040101010101" pitchFamily="18"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143885" cy="578444"/>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（二）统一</a:t>
            </a:r>
            <a:r>
              <a:rPr lang="zh-CN" altLang="en-US" sz="2800" b="1" dirty="0">
                <a:solidFill>
                  <a:schemeClr val="bg1"/>
                </a:solidFill>
                <a:latin typeface="微软雅黑" panose="020B0503020204020204" charset="-122"/>
                <a:ea typeface="微软雅黑" panose="020B0503020204020204" charset="-122"/>
                <a:sym typeface="+mn-ea"/>
              </a:rPr>
              <a:t>进程</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7" name="图片 16"/>
          <p:cNvPicPr>
            <a:picLocks noChangeAspect="1"/>
          </p:cNvPicPr>
          <p:nvPr/>
        </p:nvPicPr>
        <p:blipFill rotWithShape="1">
          <a:blip r:embed="rId1" cstate="print"/>
          <a:srcRect l="1887" t="1028" r="2585" b="8552"/>
          <a:stretch>
            <a:fillRect/>
          </a:stretch>
        </p:blipFill>
        <p:spPr>
          <a:xfrm>
            <a:off x="168612" y="1530485"/>
            <a:ext cx="5709868" cy="5097293"/>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25" name="直接箭头连接符 24"/>
          <p:cNvCxnSpPr/>
          <p:nvPr/>
        </p:nvCxnSpPr>
        <p:spPr>
          <a:xfrm>
            <a:off x="1824567" y="4734984"/>
            <a:ext cx="726017" cy="1011767"/>
          </a:xfrm>
          <a:prstGeom prst="straightConnector1">
            <a:avLst/>
          </a:prstGeom>
          <a:ln w="19050">
            <a:solidFill>
              <a:srgbClr val="FF0000"/>
            </a:solidFill>
            <a:tailEnd type="triangle"/>
          </a:ln>
        </p:spPr>
        <p:style>
          <a:lnRef idx="1">
            <a:srgbClr val="4472C4"/>
          </a:lnRef>
          <a:fillRef idx="0">
            <a:srgbClr val="4472C4"/>
          </a:fillRef>
          <a:effectRef idx="0">
            <a:srgbClr val="4472C4"/>
          </a:effectRef>
          <a:fontRef idx="minor">
            <a:sysClr val="windowText" lastClr="000000"/>
          </a:fontRef>
        </p:style>
      </p:cxnSp>
      <p:cxnSp>
        <p:nvCxnSpPr>
          <p:cNvPr id="26" name="直接箭头连接符 25"/>
          <p:cNvCxnSpPr/>
          <p:nvPr/>
        </p:nvCxnSpPr>
        <p:spPr>
          <a:xfrm>
            <a:off x="1940984" y="4734984"/>
            <a:ext cx="1081617" cy="129117"/>
          </a:xfrm>
          <a:prstGeom prst="straightConnector1">
            <a:avLst/>
          </a:prstGeom>
          <a:ln w="19050">
            <a:solidFill>
              <a:srgbClr val="FF0000"/>
            </a:solidFill>
            <a:tailEnd type="triangle"/>
          </a:ln>
        </p:spPr>
        <p:style>
          <a:lnRef idx="1">
            <a:srgbClr val="4472C4"/>
          </a:lnRef>
          <a:fillRef idx="0">
            <a:srgbClr val="4472C4"/>
          </a:fillRef>
          <a:effectRef idx="0">
            <a:srgbClr val="4472C4"/>
          </a:effectRef>
          <a:fontRef idx="minor">
            <a:sysClr val="windowText" lastClr="000000"/>
          </a:fontRef>
        </p:style>
      </p:cxnSp>
      <p:cxnSp>
        <p:nvCxnSpPr>
          <p:cNvPr id="34" name="直接箭头连接符 33"/>
          <p:cNvCxnSpPr/>
          <p:nvPr/>
        </p:nvCxnSpPr>
        <p:spPr>
          <a:xfrm flipV="1">
            <a:off x="1940984" y="4468284"/>
            <a:ext cx="1219200" cy="120651"/>
          </a:xfrm>
          <a:prstGeom prst="straightConnector1">
            <a:avLst/>
          </a:prstGeom>
          <a:ln w="19050">
            <a:solidFill>
              <a:srgbClr val="FF0000"/>
            </a:solidFill>
            <a:tailEnd type="triangle"/>
          </a:ln>
        </p:spPr>
        <p:style>
          <a:lnRef idx="1">
            <a:srgbClr val="4472C4"/>
          </a:lnRef>
          <a:fillRef idx="0">
            <a:srgbClr val="4472C4"/>
          </a:fillRef>
          <a:effectRef idx="0">
            <a:srgbClr val="4472C4"/>
          </a:effectRef>
          <a:fontRef idx="minor">
            <a:sysClr val="windowText" lastClr="000000"/>
          </a:fontRef>
        </p:style>
      </p:cxnSp>
      <p:cxnSp>
        <p:nvCxnSpPr>
          <p:cNvPr id="36" name="直接箭头连接符 35"/>
          <p:cNvCxnSpPr/>
          <p:nvPr/>
        </p:nvCxnSpPr>
        <p:spPr>
          <a:xfrm flipV="1">
            <a:off x="1940984" y="3917951"/>
            <a:ext cx="2067984" cy="550333"/>
          </a:xfrm>
          <a:prstGeom prst="straightConnector1">
            <a:avLst/>
          </a:prstGeom>
          <a:ln w="19050">
            <a:solidFill>
              <a:srgbClr val="FF0000"/>
            </a:solidFill>
            <a:tailEnd type="triangle"/>
          </a:ln>
        </p:spPr>
        <p:style>
          <a:lnRef idx="1">
            <a:srgbClr val="4472C4"/>
          </a:lnRef>
          <a:fillRef idx="0">
            <a:srgbClr val="4472C4"/>
          </a:fillRef>
          <a:effectRef idx="0">
            <a:srgbClr val="4472C4"/>
          </a:effectRef>
          <a:fontRef idx="minor">
            <a:sysClr val="windowText" lastClr="000000"/>
          </a:fontRef>
        </p:style>
      </p:cxnSp>
      <p:cxnSp>
        <p:nvCxnSpPr>
          <p:cNvPr id="38" name="直接箭头连接符 37"/>
          <p:cNvCxnSpPr/>
          <p:nvPr/>
        </p:nvCxnSpPr>
        <p:spPr>
          <a:xfrm flipV="1">
            <a:off x="1940984" y="3687233"/>
            <a:ext cx="1219200" cy="660400"/>
          </a:xfrm>
          <a:prstGeom prst="straightConnector1">
            <a:avLst/>
          </a:prstGeom>
          <a:ln w="19050">
            <a:solidFill>
              <a:srgbClr val="FF0000"/>
            </a:solidFill>
            <a:tailEnd type="triangle"/>
          </a:ln>
        </p:spPr>
        <p:style>
          <a:lnRef idx="1">
            <a:srgbClr val="4472C4"/>
          </a:lnRef>
          <a:fillRef idx="0">
            <a:srgbClr val="4472C4"/>
          </a:fillRef>
          <a:effectRef idx="0">
            <a:srgbClr val="4472C4"/>
          </a:effectRef>
          <a:fontRef idx="minor">
            <a:sysClr val="windowText" lastClr="000000"/>
          </a:fontRef>
        </p:style>
      </p:cxnSp>
      <p:cxnSp>
        <p:nvCxnSpPr>
          <p:cNvPr id="41" name="直接箭头连接符 40"/>
          <p:cNvCxnSpPr/>
          <p:nvPr/>
        </p:nvCxnSpPr>
        <p:spPr>
          <a:xfrm flipV="1">
            <a:off x="1824567" y="2819400"/>
            <a:ext cx="1758951" cy="1418167"/>
          </a:xfrm>
          <a:prstGeom prst="straightConnector1">
            <a:avLst/>
          </a:prstGeom>
          <a:ln w="19050">
            <a:solidFill>
              <a:srgbClr val="FF0000"/>
            </a:solidFill>
            <a:tailEnd type="triangle"/>
          </a:ln>
        </p:spPr>
        <p:style>
          <a:lnRef idx="1">
            <a:srgbClr val="4472C4"/>
          </a:lnRef>
          <a:fillRef idx="0">
            <a:srgbClr val="4472C4"/>
          </a:fillRef>
          <a:effectRef idx="0">
            <a:srgbClr val="4472C4"/>
          </a:effectRef>
          <a:fontRef idx="minor">
            <a:sysClr val="windowText" lastClr="000000"/>
          </a:fontRef>
        </p:style>
      </p:cxnSp>
      <p:sp>
        <p:nvSpPr>
          <p:cNvPr id="44" name="矩形 43"/>
          <p:cNvSpPr/>
          <p:nvPr/>
        </p:nvSpPr>
        <p:spPr>
          <a:xfrm>
            <a:off x="168910" y="871855"/>
            <a:ext cx="4022725" cy="478155"/>
          </a:xfrm>
          <a:prstGeom prst="rect">
            <a:avLst/>
          </a:prstGeom>
          <a:noFill/>
          <a:ln>
            <a:solidFill>
              <a:schemeClr val="tx1"/>
            </a:solidFill>
          </a:ln>
          <a:extLst>
            <a:ext uri="{909E8E84-426E-40DD-AFC4-6F175D3DCCD1}">
              <a14:hiddenFill xmlns:a14="http://schemas.microsoft.com/office/drawing/2010/main">
                <a:solidFill>
                  <a:srgbClr val="FFFF00"/>
                </a:solidFill>
              </a14:hiddenFill>
            </a:ext>
          </a:extLst>
        </p:spPr>
        <p:style>
          <a:lnRef idx="2">
            <a:srgbClr val="4472C4">
              <a:shade val="50000"/>
            </a:srgbClr>
          </a:lnRef>
          <a:fillRef idx="1">
            <a:srgbClr val="4472C4"/>
          </a:fillRef>
          <a:effectRef idx="0">
            <a:srgbClr val="4472C4"/>
          </a:effectRef>
          <a:fontRef idx="minor">
            <a:sysClr val="window" lastClr="FFFFFF"/>
          </a:fontRef>
        </p:style>
        <p:txBody>
          <a:bodyPr rtlCol="0" anchor="ctr"/>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dirty="0">
                <a:solidFill>
                  <a:schemeClr val="tx1"/>
                </a:solidFill>
                <a:latin typeface="华文新魏" panose="02010800040101010101" pitchFamily="2" charset="-122"/>
                <a:ea typeface="华文新魏" panose="02010800040101010101" pitchFamily="2" charset="-122"/>
              </a:rPr>
              <a:t>东灭六国</a:t>
            </a:r>
            <a:endParaRPr kumimoji="0" lang="zh-CN" altLang="en-US" sz="3200" b="1" i="0" u="none" strike="noStrike" kern="1200" cap="none" spc="0" normalizeH="0" baseline="0" dirty="0">
              <a:solidFill>
                <a:schemeClr val="tx1"/>
              </a:solidFill>
              <a:latin typeface="华文新魏" panose="02010800040101010101" pitchFamily="2" charset="-122"/>
              <a:ea typeface="华文新魏" panose="02010800040101010101" pitchFamily="2" charset="-122"/>
            </a:endParaRPr>
          </a:p>
        </p:txBody>
      </p:sp>
      <p:sp>
        <p:nvSpPr>
          <p:cNvPr id="45" name="矩形 44"/>
          <p:cNvSpPr/>
          <p:nvPr/>
        </p:nvSpPr>
        <p:spPr>
          <a:xfrm>
            <a:off x="2186517" y="2110317"/>
            <a:ext cx="2438400" cy="637117"/>
          </a:xfrm>
          <a:prstGeom prst="rect">
            <a:avLst/>
          </a:prstGeom>
          <a:solidFill>
            <a:srgbClr val="FFC000"/>
          </a:solidFill>
          <a:ln>
            <a:noFill/>
          </a:ln>
        </p:spPr>
        <p:style>
          <a:lnRef idx="2">
            <a:srgbClr val="4472C4">
              <a:shade val="50000"/>
            </a:srgbClr>
          </a:lnRef>
          <a:fillRef idx="1">
            <a:srgbClr val="4472C4"/>
          </a:fillRef>
          <a:effectRef idx="0">
            <a:srgbClr val="4472C4"/>
          </a:effectRef>
          <a:fontRef idx="minor">
            <a:sysClr val="window" lastClr="FFFFFF"/>
          </a:fontRef>
        </p:style>
        <p:txBody>
          <a:bodyPr rtlCol="0" anchor="ctr"/>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ysClr val="windowText" lastClr="000000">
                    <a:lumMod val="75000"/>
                    <a:lumOff val="25000"/>
                  </a:sysClr>
                </a:solidFill>
                <a:effectLst/>
                <a:uLnTx/>
                <a:uFillTx/>
                <a:latin typeface="华文中宋" panose="02010600040101010101" pitchFamily="2" charset="-122"/>
                <a:ea typeface="华文中宋" panose="02010600040101010101" pitchFamily="2" charset="-122"/>
                <a:cs typeface="+mn-ea"/>
              </a:rPr>
              <a:t>“远交近攻”</a:t>
            </a:r>
            <a:endParaRPr kumimoji="0" lang="zh-CN" altLang="en-US" sz="3200" b="0" i="0" u="none" strike="noStrike" kern="1200" cap="none" spc="0" normalizeH="0" baseline="0" noProof="0" dirty="0">
              <a:ln>
                <a:noFill/>
              </a:ln>
              <a:solidFill>
                <a:sysClr val="windowText" lastClr="000000">
                  <a:lumMod val="75000"/>
                  <a:lumOff val="25000"/>
                </a:sysClr>
              </a:solidFill>
              <a:effectLst/>
              <a:uLnTx/>
              <a:uFillTx/>
              <a:latin typeface="华文中宋" panose="02010600040101010101" pitchFamily="2" charset="-122"/>
              <a:ea typeface="华文中宋" panose="02010600040101010101" pitchFamily="2" charset="-122"/>
              <a:cs typeface="+mn-ea"/>
            </a:endParaRPr>
          </a:p>
        </p:txBody>
      </p:sp>
      <p:sp>
        <p:nvSpPr>
          <p:cNvPr id="10258" name="文本框 47"/>
          <p:cNvSpPr txBox="1"/>
          <p:nvPr/>
        </p:nvSpPr>
        <p:spPr>
          <a:xfrm>
            <a:off x="4855210" y="273685"/>
            <a:ext cx="7139305" cy="1076325"/>
          </a:xfrm>
          <a:prstGeom prst="rect">
            <a:avLst/>
          </a:prstGeom>
          <a:solidFill>
            <a:schemeClr val="bg1"/>
          </a:solidFill>
          <a:ln w="9525">
            <a:solidFill>
              <a:schemeClr val="tx1"/>
            </a:solidFill>
          </a:ln>
        </p:spPr>
        <p:txBody>
          <a:bodyPr wrap="square">
            <a:spAutoFit/>
          </a:bodyPr>
          <a:p>
            <a:pPr eaLnBrk="1" hangingPunct="1">
              <a:buNone/>
            </a:pPr>
            <a:r>
              <a:rPr lang="en-US" altLang="zh-CN" sz="3200" b="1" dirty="0">
                <a:solidFill>
                  <a:srgbClr val="A40706"/>
                </a:solidFill>
                <a:latin typeface="华文新魏" panose="02010800040101010101" pitchFamily="2" charset="-122"/>
                <a:ea typeface="华文新魏" panose="02010800040101010101" pitchFamily="2" charset="-122"/>
              </a:rPr>
              <a:t>BC221</a:t>
            </a:r>
            <a:r>
              <a:rPr lang="zh-CN" altLang="en-US" sz="3200" b="1" dirty="0">
                <a:solidFill>
                  <a:srgbClr val="A40706"/>
                </a:solidFill>
                <a:latin typeface="华文新魏" panose="02010800040101010101" pitchFamily="2" charset="-122"/>
                <a:ea typeface="华文新魏" panose="02010800040101010101" pitchFamily="2" charset="-122"/>
              </a:rPr>
              <a:t>年</a:t>
            </a:r>
            <a:r>
              <a:rPr lang="zh-CN" altLang="en-US" sz="3200" b="1" dirty="0">
                <a:latin typeface="华文新魏" panose="02010800040101010101" pitchFamily="2" charset="-122"/>
                <a:ea typeface="华文新魏" panose="02010800040101010101" pitchFamily="2" charset="-122"/>
                <a:sym typeface="+mn-ea"/>
              </a:rPr>
              <a:t>建立</a:t>
            </a:r>
            <a:r>
              <a:rPr lang="zh-CN" altLang="en-US" sz="3200" b="1" dirty="0">
                <a:latin typeface="华文新魏" panose="02010800040101010101" pitchFamily="2" charset="-122"/>
                <a:ea typeface="华文新魏" panose="02010800040101010101" pitchFamily="2" charset="-122"/>
              </a:rPr>
              <a:t>第一个统一王朝</a:t>
            </a:r>
            <a:r>
              <a:rPr lang="en-US" altLang="zh-CN" sz="3200" b="1" dirty="0">
                <a:latin typeface="华文新魏" panose="02010800040101010101" pitchFamily="2" charset="-122"/>
                <a:ea typeface="华文新魏" panose="02010800040101010101" pitchFamily="2" charset="-122"/>
              </a:rPr>
              <a:t>——</a:t>
            </a:r>
            <a:r>
              <a:rPr lang="zh-CN" altLang="en-US" sz="3200" b="1" dirty="0">
                <a:latin typeface="华文新魏" panose="02010800040101010101" pitchFamily="2" charset="-122"/>
                <a:ea typeface="华文新魏" panose="02010800040101010101" pitchFamily="2" charset="-122"/>
              </a:rPr>
              <a:t>秦朝</a:t>
            </a:r>
            <a:endParaRPr lang="zh-CN" altLang="en-US" sz="3200" b="1" dirty="0">
              <a:latin typeface="华文新魏" panose="02010800040101010101" pitchFamily="2" charset="-122"/>
              <a:ea typeface="华文新魏" panose="02010800040101010101" pitchFamily="2" charset="-122"/>
            </a:endParaRPr>
          </a:p>
          <a:p>
            <a:pPr eaLnBrk="1" hangingPunct="1">
              <a:buNone/>
            </a:pPr>
            <a:r>
              <a:rPr lang="zh-CN" altLang="en-US" sz="3200" b="1" dirty="0">
                <a:latin typeface="华文新魏" panose="02010800040101010101" pitchFamily="2" charset="-122"/>
                <a:ea typeface="华文新魏" panose="02010800040101010101" pitchFamily="2" charset="-122"/>
              </a:rPr>
              <a:t>定都</a:t>
            </a:r>
            <a:r>
              <a:rPr lang="zh-CN" altLang="en-US" sz="3200" b="1" dirty="0">
                <a:solidFill>
                  <a:srgbClr val="A40706"/>
                </a:solidFill>
                <a:latin typeface="华文新魏" panose="02010800040101010101" pitchFamily="2" charset="-122"/>
                <a:ea typeface="华文新魏" panose="02010800040101010101" pitchFamily="2" charset="-122"/>
              </a:rPr>
              <a:t>咸阳</a:t>
            </a:r>
            <a:endParaRPr lang="zh-CN" altLang="en-US" sz="3200" b="1" dirty="0">
              <a:solidFill>
                <a:srgbClr val="A40706"/>
              </a:solidFill>
              <a:latin typeface="华文新魏" panose="02010800040101010101" pitchFamily="2" charset="-122"/>
              <a:ea typeface="华文新魏" panose="02010800040101010101" pitchFamily="2" charset="-122"/>
            </a:endParaRPr>
          </a:p>
        </p:txBody>
      </p:sp>
      <p:pic>
        <p:nvPicPr>
          <p:cNvPr id="2" name="图片 1" descr="捕获"/>
          <p:cNvPicPr>
            <a:picLocks noChangeAspect="1"/>
          </p:cNvPicPr>
          <p:nvPr/>
        </p:nvPicPr>
        <p:blipFill>
          <a:blip r:embed="rId2" cstate="print"/>
          <a:stretch>
            <a:fillRect/>
          </a:stretch>
        </p:blipFill>
        <p:spPr>
          <a:xfrm>
            <a:off x="6232525" y="1489710"/>
            <a:ext cx="5177155" cy="5210175"/>
          </a:xfrm>
          <a:prstGeom prst="rect">
            <a:avLst/>
          </a:prstGeom>
          <a:ln w="28575" cmpd="sng">
            <a:noFill/>
            <a:prstDash val="solid"/>
          </a:ln>
          <a:effectLst>
            <a:outerShdw blurRad="50800" dist="88900" dir="2700000" algn="tl" rotWithShape="0">
              <a:prstClr val="black">
                <a:alpha val="40000"/>
              </a:prstClr>
            </a:outerShdw>
          </a:effectLst>
        </p:spPr>
      </p:pic>
      <p:sp>
        <p:nvSpPr>
          <p:cNvPr id="42" name="矩形 41"/>
          <p:cNvSpPr/>
          <p:nvPr/>
        </p:nvSpPr>
        <p:spPr>
          <a:xfrm>
            <a:off x="7218680" y="2480310"/>
            <a:ext cx="4103370" cy="583565"/>
          </a:xfrm>
          <a:prstGeom prst="rect">
            <a:avLst/>
          </a:prstGeom>
          <a:solidFill>
            <a:schemeClr val="bg1"/>
          </a:solidFill>
          <a:ln w="9525" cap="flat" cmpd="sng">
            <a:solidFill>
              <a:schemeClr val="tx1"/>
            </a:solidFill>
            <a:prstDash val="solid"/>
            <a:miter/>
            <a:headEnd type="none" w="med" len="med"/>
            <a:tailEnd type="none" w="med" len="med"/>
          </a:ln>
          <a:effectLst>
            <a:outerShdw blurRad="50800" dist="38100" dir="5400000" algn="t" rotWithShape="0">
              <a:prstClr val="black">
                <a:alpha val="40000"/>
              </a:prstClr>
            </a:outerShdw>
          </a:effectLst>
        </p:spPr>
        <p:txBody>
          <a:bodyPr wrap="square">
            <a:spAutoFit/>
          </a:bodyPr>
          <a:p>
            <a:pPr algn="ctr"/>
            <a:r>
              <a:rPr lang="zh-CN" altLang="en-US" sz="3200" b="1" dirty="0">
                <a:latin typeface="华文新魏" panose="02010800040101010101" pitchFamily="2" charset="-122"/>
                <a:ea typeface="华文新魏" panose="02010800040101010101" pitchFamily="2" charset="-122"/>
              </a:rPr>
              <a:t>北击匈奴，修筑长城</a:t>
            </a:r>
            <a:endParaRPr lang="zh-CN" altLang="en-US" sz="3200" b="1" dirty="0">
              <a:latin typeface="华文新魏" panose="02010800040101010101" pitchFamily="2" charset="-122"/>
              <a:ea typeface="华文新魏" panose="02010800040101010101" pitchFamily="2" charset="-122"/>
            </a:endParaRPr>
          </a:p>
        </p:txBody>
      </p:sp>
      <p:sp>
        <p:nvSpPr>
          <p:cNvPr id="35" name="任意多边形 34"/>
          <p:cNvSpPr/>
          <p:nvPr/>
        </p:nvSpPr>
        <p:spPr>
          <a:xfrm>
            <a:off x="6232525" y="4468495"/>
            <a:ext cx="3978910" cy="2072005"/>
          </a:xfrm>
          <a:custGeom>
            <a:avLst/>
            <a:gdLst>
              <a:gd name="connisteX0" fmla="*/ 1458595 w 7203440"/>
              <a:gd name="connsiteY0" fmla="*/ 0 h 3750310"/>
              <a:gd name="connisteX1" fmla="*/ 1518285 w 7203440"/>
              <a:gd name="connsiteY1" fmla="*/ 74295 h 3750310"/>
              <a:gd name="connisteX2" fmla="*/ 1592580 w 7203440"/>
              <a:gd name="connsiteY2" fmla="*/ 104140 h 3750310"/>
              <a:gd name="connisteX3" fmla="*/ 1726565 w 7203440"/>
              <a:gd name="connsiteY3" fmla="*/ 104140 h 3750310"/>
              <a:gd name="connisteX4" fmla="*/ 1816100 w 7203440"/>
              <a:gd name="connsiteY4" fmla="*/ 104140 h 3750310"/>
              <a:gd name="connisteX5" fmla="*/ 1890395 w 7203440"/>
              <a:gd name="connsiteY5" fmla="*/ 118745 h 3750310"/>
              <a:gd name="connisteX6" fmla="*/ 1964690 w 7203440"/>
              <a:gd name="connsiteY6" fmla="*/ 148590 h 3750310"/>
              <a:gd name="connisteX7" fmla="*/ 2038985 w 7203440"/>
              <a:gd name="connsiteY7" fmla="*/ 148590 h 3750310"/>
              <a:gd name="connisteX8" fmla="*/ 2083435 w 7203440"/>
              <a:gd name="connsiteY8" fmla="*/ 222885 h 3750310"/>
              <a:gd name="connisteX9" fmla="*/ 2098675 w 7203440"/>
              <a:gd name="connsiteY9" fmla="*/ 297180 h 3750310"/>
              <a:gd name="connisteX10" fmla="*/ 2143125 w 7203440"/>
              <a:gd name="connsiteY10" fmla="*/ 372110 h 3750310"/>
              <a:gd name="connisteX11" fmla="*/ 2232660 w 7203440"/>
              <a:gd name="connsiteY11" fmla="*/ 416560 h 3750310"/>
              <a:gd name="connisteX12" fmla="*/ 2306955 w 7203440"/>
              <a:gd name="connsiteY12" fmla="*/ 416560 h 3750310"/>
              <a:gd name="connisteX13" fmla="*/ 2381250 w 7203440"/>
              <a:gd name="connsiteY13" fmla="*/ 416560 h 3750310"/>
              <a:gd name="connisteX14" fmla="*/ 2455545 w 7203440"/>
              <a:gd name="connsiteY14" fmla="*/ 416560 h 3750310"/>
              <a:gd name="connisteX15" fmla="*/ 2530475 w 7203440"/>
              <a:gd name="connsiteY15" fmla="*/ 416560 h 3750310"/>
              <a:gd name="connisteX16" fmla="*/ 2604770 w 7203440"/>
              <a:gd name="connsiteY16" fmla="*/ 416560 h 3750310"/>
              <a:gd name="connisteX17" fmla="*/ 2679065 w 7203440"/>
              <a:gd name="connsiteY17" fmla="*/ 416560 h 3750310"/>
              <a:gd name="connisteX18" fmla="*/ 2753360 w 7203440"/>
              <a:gd name="connsiteY18" fmla="*/ 416560 h 3750310"/>
              <a:gd name="connisteX19" fmla="*/ 2827655 w 7203440"/>
              <a:gd name="connsiteY19" fmla="*/ 386715 h 3750310"/>
              <a:gd name="connisteX20" fmla="*/ 2901950 w 7203440"/>
              <a:gd name="connsiteY20" fmla="*/ 342265 h 3750310"/>
              <a:gd name="connisteX21" fmla="*/ 2976880 w 7203440"/>
              <a:gd name="connsiteY21" fmla="*/ 342265 h 3750310"/>
              <a:gd name="connisteX22" fmla="*/ 3051175 w 7203440"/>
              <a:gd name="connsiteY22" fmla="*/ 356870 h 3750310"/>
              <a:gd name="connisteX23" fmla="*/ 3125470 w 7203440"/>
              <a:gd name="connsiteY23" fmla="*/ 356870 h 3750310"/>
              <a:gd name="connisteX24" fmla="*/ 3199765 w 7203440"/>
              <a:gd name="connsiteY24" fmla="*/ 356870 h 3750310"/>
              <a:gd name="connisteX25" fmla="*/ 3289300 w 7203440"/>
              <a:gd name="connsiteY25" fmla="*/ 356870 h 3750310"/>
              <a:gd name="connisteX26" fmla="*/ 3363595 w 7203440"/>
              <a:gd name="connsiteY26" fmla="*/ 416560 h 3750310"/>
              <a:gd name="connisteX27" fmla="*/ 3408045 w 7203440"/>
              <a:gd name="connsiteY27" fmla="*/ 490855 h 3750310"/>
              <a:gd name="connisteX28" fmla="*/ 3437890 w 7203440"/>
              <a:gd name="connsiteY28" fmla="*/ 565150 h 3750310"/>
              <a:gd name="connisteX29" fmla="*/ 3437890 w 7203440"/>
              <a:gd name="connsiteY29" fmla="*/ 654685 h 3750310"/>
              <a:gd name="connisteX30" fmla="*/ 3467735 w 7203440"/>
              <a:gd name="connsiteY30" fmla="*/ 728980 h 3750310"/>
              <a:gd name="connisteX31" fmla="*/ 3482975 w 7203440"/>
              <a:gd name="connsiteY31" fmla="*/ 803275 h 3750310"/>
              <a:gd name="connisteX32" fmla="*/ 3482975 w 7203440"/>
              <a:gd name="connsiteY32" fmla="*/ 892810 h 3750310"/>
              <a:gd name="connisteX33" fmla="*/ 3482975 w 7203440"/>
              <a:gd name="connsiteY33" fmla="*/ 967105 h 3750310"/>
              <a:gd name="connisteX34" fmla="*/ 3497580 w 7203440"/>
              <a:gd name="connsiteY34" fmla="*/ 1041400 h 3750310"/>
              <a:gd name="connisteX35" fmla="*/ 3571875 w 7203440"/>
              <a:gd name="connsiteY35" fmla="*/ 1101090 h 3750310"/>
              <a:gd name="connisteX36" fmla="*/ 3646170 w 7203440"/>
              <a:gd name="connsiteY36" fmla="*/ 1101090 h 3750310"/>
              <a:gd name="connisteX37" fmla="*/ 3721100 w 7203440"/>
              <a:gd name="connsiteY37" fmla="*/ 1101090 h 3750310"/>
              <a:gd name="connisteX38" fmla="*/ 3795395 w 7203440"/>
              <a:gd name="connsiteY38" fmla="*/ 1101090 h 3750310"/>
              <a:gd name="connisteX39" fmla="*/ 3869690 w 7203440"/>
              <a:gd name="connsiteY39" fmla="*/ 1101090 h 3750310"/>
              <a:gd name="connisteX40" fmla="*/ 3943985 w 7203440"/>
              <a:gd name="connsiteY40" fmla="*/ 1101090 h 3750310"/>
              <a:gd name="connisteX41" fmla="*/ 4018280 w 7203440"/>
              <a:gd name="connsiteY41" fmla="*/ 1101090 h 3750310"/>
              <a:gd name="connisteX42" fmla="*/ 4092575 w 7203440"/>
              <a:gd name="connsiteY42" fmla="*/ 1130935 h 3750310"/>
              <a:gd name="connisteX43" fmla="*/ 4167505 w 7203440"/>
              <a:gd name="connsiteY43" fmla="*/ 1220470 h 3750310"/>
              <a:gd name="connisteX44" fmla="*/ 4211955 w 7203440"/>
              <a:gd name="connsiteY44" fmla="*/ 1294765 h 3750310"/>
              <a:gd name="connisteX45" fmla="*/ 4286250 w 7203440"/>
              <a:gd name="connsiteY45" fmla="*/ 1369060 h 3750310"/>
              <a:gd name="connisteX46" fmla="*/ 4360545 w 7203440"/>
              <a:gd name="connsiteY46" fmla="*/ 1443355 h 3750310"/>
              <a:gd name="connisteX47" fmla="*/ 4420235 w 7203440"/>
              <a:gd name="connsiteY47" fmla="*/ 1532890 h 3750310"/>
              <a:gd name="connisteX48" fmla="*/ 4464685 w 7203440"/>
              <a:gd name="connsiteY48" fmla="*/ 1621790 h 3750310"/>
              <a:gd name="connisteX49" fmla="*/ 4524375 w 7203440"/>
              <a:gd name="connsiteY49" fmla="*/ 1696720 h 3750310"/>
              <a:gd name="connisteX50" fmla="*/ 4598670 w 7203440"/>
              <a:gd name="connsiteY50" fmla="*/ 1755775 h 3750310"/>
              <a:gd name="connisteX51" fmla="*/ 4673600 w 7203440"/>
              <a:gd name="connsiteY51" fmla="*/ 1800860 h 3750310"/>
              <a:gd name="connisteX52" fmla="*/ 4747895 w 7203440"/>
              <a:gd name="connsiteY52" fmla="*/ 1845310 h 3750310"/>
              <a:gd name="connisteX53" fmla="*/ 4822190 w 7203440"/>
              <a:gd name="connsiteY53" fmla="*/ 1905000 h 3750310"/>
              <a:gd name="connisteX54" fmla="*/ 4896485 w 7203440"/>
              <a:gd name="connsiteY54" fmla="*/ 1964055 h 3750310"/>
              <a:gd name="connisteX55" fmla="*/ 4970780 w 7203440"/>
              <a:gd name="connsiteY55" fmla="*/ 1993900 h 3750310"/>
              <a:gd name="connisteX56" fmla="*/ 5045075 w 7203440"/>
              <a:gd name="connsiteY56" fmla="*/ 1993900 h 3750310"/>
              <a:gd name="connisteX57" fmla="*/ 5120005 w 7203440"/>
              <a:gd name="connsiteY57" fmla="*/ 2038985 h 3750310"/>
              <a:gd name="connisteX58" fmla="*/ 5194300 w 7203440"/>
              <a:gd name="connsiteY58" fmla="*/ 2038985 h 3750310"/>
              <a:gd name="connisteX59" fmla="*/ 5268595 w 7203440"/>
              <a:gd name="connsiteY59" fmla="*/ 2053590 h 3750310"/>
              <a:gd name="connisteX60" fmla="*/ 5342890 w 7203440"/>
              <a:gd name="connsiteY60" fmla="*/ 2053590 h 3750310"/>
              <a:gd name="connisteX61" fmla="*/ 5417185 w 7203440"/>
              <a:gd name="connsiteY61" fmla="*/ 1979295 h 3750310"/>
              <a:gd name="connisteX62" fmla="*/ 5476875 w 7203440"/>
              <a:gd name="connsiteY62" fmla="*/ 1905000 h 3750310"/>
              <a:gd name="connisteX63" fmla="*/ 5566410 w 7203440"/>
              <a:gd name="connsiteY63" fmla="*/ 1845310 h 3750310"/>
              <a:gd name="connisteX64" fmla="*/ 5640705 w 7203440"/>
              <a:gd name="connsiteY64" fmla="*/ 1830070 h 3750310"/>
              <a:gd name="connisteX65" fmla="*/ 5730240 w 7203440"/>
              <a:gd name="connsiteY65" fmla="*/ 1830070 h 3750310"/>
              <a:gd name="connisteX66" fmla="*/ 5804535 w 7203440"/>
              <a:gd name="connsiteY66" fmla="*/ 1889760 h 3750310"/>
              <a:gd name="connisteX67" fmla="*/ 5804535 w 7203440"/>
              <a:gd name="connsiteY67" fmla="*/ 1964055 h 3750310"/>
              <a:gd name="connisteX68" fmla="*/ 5848985 w 7203440"/>
              <a:gd name="connsiteY68" fmla="*/ 2038985 h 3750310"/>
              <a:gd name="connisteX69" fmla="*/ 5923280 w 7203440"/>
              <a:gd name="connsiteY69" fmla="*/ 2068195 h 3750310"/>
              <a:gd name="connisteX70" fmla="*/ 5997575 w 7203440"/>
              <a:gd name="connsiteY70" fmla="*/ 2068195 h 3750310"/>
              <a:gd name="connisteX71" fmla="*/ 6072505 w 7203440"/>
              <a:gd name="connsiteY71" fmla="*/ 2068195 h 3750310"/>
              <a:gd name="connisteX72" fmla="*/ 6146800 w 7203440"/>
              <a:gd name="connsiteY72" fmla="*/ 2068195 h 3750310"/>
              <a:gd name="connisteX73" fmla="*/ 6235700 w 7203440"/>
              <a:gd name="connsiteY73" fmla="*/ 2068195 h 3750310"/>
              <a:gd name="connisteX74" fmla="*/ 6310630 w 7203440"/>
              <a:gd name="connsiteY74" fmla="*/ 2053590 h 3750310"/>
              <a:gd name="connisteX75" fmla="*/ 6384925 w 7203440"/>
              <a:gd name="connsiteY75" fmla="*/ 2023745 h 3750310"/>
              <a:gd name="connisteX76" fmla="*/ 6429375 w 7203440"/>
              <a:gd name="connsiteY76" fmla="*/ 1949450 h 3750310"/>
              <a:gd name="connisteX77" fmla="*/ 6503670 w 7203440"/>
              <a:gd name="connsiteY77" fmla="*/ 1949450 h 3750310"/>
              <a:gd name="connisteX78" fmla="*/ 6578600 w 7203440"/>
              <a:gd name="connsiteY78" fmla="*/ 1949450 h 3750310"/>
              <a:gd name="connisteX79" fmla="*/ 6667500 w 7203440"/>
              <a:gd name="connsiteY79" fmla="*/ 1993900 h 3750310"/>
              <a:gd name="connisteX80" fmla="*/ 6741795 w 7203440"/>
              <a:gd name="connsiteY80" fmla="*/ 2023745 h 3750310"/>
              <a:gd name="connisteX81" fmla="*/ 6816725 w 7203440"/>
              <a:gd name="connsiteY81" fmla="*/ 2053590 h 3750310"/>
              <a:gd name="connisteX82" fmla="*/ 6891020 w 7203440"/>
              <a:gd name="connsiteY82" fmla="*/ 2127885 h 3750310"/>
              <a:gd name="connisteX83" fmla="*/ 6965315 w 7203440"/>
              <a:gd name="connsiteY83" fmla="*/ 2187575 h 3750310"/>
              <a:gd name="connisteX84" fmla="*/ 7039610 w 7203440"/>
              <a:gd name="connsiteY84" fmla="*/ 2217420 h 3750310"/>
              <a:gd name="connisteX85" fmla="*/ 7129145 w 7203440"/>
              <a:gd name="connsiteY85" fmla="*/ 2157730 h 3750310"/>
              <a:gd name="connisteX86" fmla="*/ 7203440 w 7203440"/>
              <a:gd name="connsiteY86" fmla="*/ 2157730 h 3750310"/>
              <a:gd name="connisteX87" fmla="*/ 7158990 w 7203440"/>
              <a:gd name="connsiteY87" fmla="*/ 2232025 h 3750310"/>
              <a:gd name="connisteX88" fmla="*/ 7113905 w 7203440"/>
              <a:gd name="connsiteY88" fmla="*/ 2306320 h 3750310"/>
              <a:gd name="connisteX89" fmla="*/ 7054850 w 7203440"/>
              <a:gd name="connsiteY89" fmla="*/ 2381250 h 3750310"/>
              <a:gd name="connisteX90" fmla="*/ 7009765 w 7203440"/>
              <a:gd name="connsiteY90" fmla="*/ 2455545 h 3750310"/>
              <a:gd name="connisteX91" fmla="*/ 6935470 w 7203440"/>
              <a:gd name="connsiteY91" fmla="*/ 2515235 h 3750310"/>
              <a:gd name="connisteX92" fmla="*/ 6861175 w 7203440"/>
              <a:gd name="connsiteY92" fmla="*/ 2559685 h 3750310"/>
              <a:gd name="connisteX93" fmla="*/ 6786880 w 7203440"/>
              <a:gd name="connsiteY93" fmla="*/ 2589530 h 3750310"/>
              <a:gd name="connisteX94" fmla="*/ 6711950 w 7203440"/>
              <a:gd name="connsiteY94" fmla="*/ 2619375 h 3750310"/>
              <a:gd name="connisteX95" fmla="*/ 6637655 w 7203440"/>
              <a:gd name="connsiteY95" fmla="*/ 2633980 h 3750310"/>
              <a:gd name="connisteX96" fmla="*/ 6548755 w 7203440"/>
              <a:gd name="connsiteY96" fmla="*/ 2678430 h 3750310"/>
              <a:gd name="connisteX97" fmla="*/ 6473825 w 7203440"/>
              <a:gd name="connsiteY97" fmla="*/ 2708275 h 3750310"/>
              <a:gd name="connisteX98" fmla="*/ 6399530 w 7203440"/>
              <a:gd name="connsiteY98" fmla="*/ 2738120 h 3750310"/>
              <a:gd name="connisteX99" fmla="*/ 6325235 w 7203440"/>
              <a:gd name="connsiteY99" fmla="*/ 2738120 h 3750310"/>
              <a:gd name="connisteX100" fmla="*/ 6250940 w 7203440"/>
              <a:gd name="connsiteY100" fmla="*/ 2738120 h 3750310"/>
              <a:gd name="connisteX101" fmla="*/ 6176645 w 7203440"/>
              <a:gd name="connsiteY101" fmla="*/ 2738120 h 3750310"/>
              <a:gd name="connisteX102" fmla="*/ 6161405 w 7203440"/>
              <a:gd name="connsiteY102" fmla="*/ 2812415 h 3750310"/>
              <a:gd name="connisteX103" fmla="*/ 6087110 w 7203440"/>
              <a:gd name="connsiteY103" fmla="*/ 2842260 h 3750310"/>
              <a:gd name="connisteX104" fmla="*/ 6012815 w 7203440"/>
              <a:gd name="connsiteY104" fmla="*/ 2797810 h 3750310"/>
              <a:gd name="connisteX105" fmla="*/ 5997575 w 7203440"/>
              <a:gd name="connsiteY105" fmla="*/ 2872105 h 3750310"/>
              <a:gd name="connisteX106" fmla="*/ 5923280 w 7203440"/>
              <a:gd name="connsiteY106" fmla="*/ 2872105 h 3750310"/>
              <a:gd name="connisteX107" fmla="*/ 5893435 w 7203440"/>
              <a:gd name="connsiteY107" fmla="*/ 2946400 h 3750310"/>
              <a:gd name="connisteX108" fmla="*/ 5819140 w 7203440"/>
              <a:gd name="connsiteY108" fmla="*/ 2961640 h 3750310"/>
              <a:gd name="connisteX109" fmla="*/ 5759450 w 7203440"/>
              <a:gd name="connsiteY109" fmla="*/ 2887345 h 3750310"/>
              <a:gd name="connisteX110" fmla="*/ 5715000 w 7203440"/>
              <a:gd name="connsiteY110" fmla="*/ 2812415 h 3750310"/>
              <a:gd name="connisteX111" fmla="*/ 5685155 w 7203440"/>
              <a:gd name="connsiteY111" fmla="*/ 2738120 h 3750310"/>
              <a:gd name="connisteX112" fmla="*/ 5640705 w 7203440"/>
              <a:gd name="connsiteY112" fmla="*/ 2663825 h 3750310"/>
              <a:gd name="connisteX113" fmla="*/ 5566410 w 7203440"/>
              <a:gd name="connsiteY113" fmla="*/ 2633980 h 3750310"/>
              <a:gd name="connisteX114" fmla="*/ 5492115 w 7203440"/>
              <a:gd name="connsiteY114" fmla="*/ 2633980 h 3750310"/>
              <a:gd name="connisteX115" fmla="*/ 5417185 w 7203440"/>
              <a:gd name="connsiteY115" fmla="*/ 2633980 h 3750310"/>
              <a:gd name="connisteX116" fmla="*/ 5342890 w 7203440"/>
              <a:gd name="connsiteY116" fmla="*/ 2649220 h 3750310"/>
              <a:gd name="connisteX117" fmla="*/ 5268595 w 7203440"/>
              <a:gd name="connsiteY117" fmla="*/ 2678430 h 3750310"/>
              <a:gd name="connisteX118" fmla="*/ 5238750 w 7203440"/>
              <a:gd name="connsiteY118" fmla="*/ 2753360 h 3750310"/>
              <a:gd name="connisteX119" fmla="*/ 5283200 w 7203440"/>
              <a:gd name="connsiteY119" fmla="*/ 2827655 h 3750310"/>
              <a:gd name="connisteX120" fmla="*/ 5358130 w 7203440"/>
              <a:gd name="connsiteY120" fmla="*/ 2916555 h 3750310"/>
              <a:gd name="connisteX121" fmla="*/ 5402580 w 7203440"/>
              <a:gd name="connsiteY121" fmla="*/ 2991485 h 3750310"/>
              <a:gd name="connisteX122" fmla="*/ 5402580 w 7203440"/>
              <a:gd name="connsiteY122" fmla="*/ 3065780 h 3750310"/>
              <a:gd name="connisteX123" fmla="*/ 5328285 w 7203440"/>
              <a:gd name="connsiteY123" fmla="*/ 3080385 h 3750310"/>
              <a:gd name="connisteX124" fmla="*/ 5253990 w 7203440"/>
              <a:gd name="connsiteY124" fmla="*/ 3095625 h 3750310"/>
              <a:gd name="connisteX125" fmla="*/ 5179060 w 7203440"/>
              <a:gd name="connsiteY125" fmla="*/ 3110230 h 3750310"/>
              <a:gd name="connisteX126" fmla="*/ 5104765 w 7203440"/>
              <a:gd name="connsiteY126" fmla="*/ 3140075 h 3750310"/>
              <a:gd name="connisteX127" fmla="*/ 5030470 w 7203440"/>
              <a:gd name="connsiteY127" fmla="*/ 3154680 h 3750310"/>
              <a:gd name="connisteX128" fmla="*/ 4970780 w 7203440"/>
              <a:gd name="connsiteY128" fmla="*/ 3229610 h 3750310"/>
              <a:gd name="connisteX129" fmla="*/ 4896485 w 7203440"/>
              <a:gd name="connsiteY129" fmla="*/ 3244215 h 3750310"/>
              <a:gd name="connisteX130" fmla="*/ 4822190 w 7203440"/>
              <a:gd name="connsiteY130" fmla="*/ 3244215 h 3750310"/>
              <a:gd name="connisteX131" fmla="*/ 4747895 w 7203440"/>
              <a:gd name="connsiteY131" fmla="*/ 3258820 h 3750310"/>
              <a:gd name="connisteX132" fmla="*/ 4673600 w 7203440"/>
              <a:gd name="connsiteY132" fmla="*/ 3274060 h 3750310"/>
              <a:gd name="connisteX133" fmla="*/ 4598670 w 7203440"/>
              <a:gd name="connsiteY133" fmla="*/ 3303905 h 3750310"/>
              <a:gd name="connisteX134" fmla="*/ 4524375 w 7203440"/>
              <a:gd name="connsiteY134" fmla="*/ 3333750 h 3750310"/>
              <a:gd name="connisteX135" fmla="*/ 4450080 w 7203440"/>
              <a:gd name="connsiteY135" fmla="*/ 3333750 h 3750310"/>
              <a:gd name="connisteX136" fmla="*/ 4375785 w 7203440"/>
              <a:gd name="connsiteY136" fmla="*/ 3333750 h 3750310"/>
              <a:gd name="connisteX137" fmla="*/ 4301490 w 7203440"/>
              <a:gd name="connsiteY137" fmla="*/ 3348355 h 3750310"/>
              <a:gd name="connisteX138" fmla="*/ 4286250 w 7203440"/>
              <a:gd name="connsiteY138" fmla="*/ 3422650 h 3750310"/>
              <a:gd name="connisteX139" fmla="*/ 4241800 w 7203440"/>
              <a:gd name="connsiteY139" fmla="*/ 3496945 h 3750310"/>
              <a:gd name="connisteX140" fmla="*/ 4286250 w 7203440"/>
              <a:gd name="connsiteY140" fmla="*/ 3571875 h 3750310"/>
              <a:gd name="connisteX141" fmla="*/ 4360545 w 7203440"/>
              <a:gd name="connsiteY141" fmla="*/ 3601720 h 3750310"/>
              <a:gd name="connisteX142" fmla="*/ 4375785 w 7203440"/>
              <a:gd name="connsiteY142" fmla="*/ 3676015 h 3750310"/>
              <a:gd name="connisteX143" fmla="*/ 4301490 w 7203440"/>
              <a:gd name="connsiteY143" fmla="*/ 3750310 h 3750310"/>
              <a:gd name="connisteX144" fmla="*/ 4226560 w 7203440"/>
              <a:gd name="connsiteY144" fmla="*/ 3750310 h 3750310"/>
              <a:gd name="connisteX145" fmla="*/ 4152265 w 7203440"/>
              <a:gd name="connsiteY145" fmla="*/ 3750310 h 3750310"/>
              <a:gd name="connisteX146" fmla="*/ 4152265 w 7203440"/>
              <a:gd name="connsiteY146" fmla="*/ 3676015 h 3750310"/>
              <a:gd name="connisteX147" fmla="*/ 4197350 w 7203440"/>
              <a:gd name="connsiteY147" fmla="*/ 3601720 h 3750310"/>
              <a:gd name="connisteX148" fmla="*/ 4122420 w 7203440"/>
              <a:gd name="connsiteY148" fmla="*/ 3542030 h 3750310"/>
              <a:gd name="connisteX149" fmla="*/ 4107815 w 7203440"/>
              <a:gd name="connsiteY149" fmla="*/ 3467735 h 3750310"/>
              <a:gd name="connisteX150" fmla="*/ 4122420 w 7203440"/>
              <a:gd name="connsiteY150" fmla="*/ 3392805 h 3750310"/>
              <a:gd name="connisteX151" fmla="*/ 4152265 w 7203440"/>
              <a:gd name="connsiteY151" fmla="*/ 3318510 h 3750310"/>
              <a:gd name="connisteX152" fmla="*/ 4107815 w 7203440"/>
              <a:gd name="connsiteY152" fmla="*/ 3229610 h 3750310"/>
              <a:gd name="connisteX153" fmla="*/ 4033520 w 7203440"/>
              <a:gd name="connsiteY153" fmla="*/ 3229610 h 3750310"/>
              <a:gd name="connisteX154" fmla="*/ 3959225 w 7203440"/>
              <a:gd name="connsiteY154" fmla="*/ 3229610 h 3750310"/>
              <a:gd name="connisteX155" fmla="*/ 3884295 w 7203440"/>
              <a:gd name="connsiteY155" fmla="*/ 3274060 h 3750310"/>
              <a:gd name="connisteX156" fmla="*/ 3810000 w 7203440"/>
              <a:gd name="connsiteY156" fmla="*/ 3274060 h 3750310"/>
              <a:gd name="connisteX157" fmla="*/ 3735705 w 7203440"/>
              <a:gd name="connsiteY157" fmla="*/ 3229610 h 3750310"/>
              <a:gd name="connisteX158" fmla="*/ 3676015 w 7203440"/>
              <a:gd name="connsiteY158" fmla="*/ 3154680 h 3750310"/>
              <a:gd name="connisteX159" fmla="*/ 3601720 w 7203440"/>
              <a:gd name="connsiteY159" fmla="*/ 3184525 h 3750310"/>
              <a:gd name="connisteX160" fmla="*/ 3527425 w 7203440"/>
              <a:gd name="connsiteY160" fmla="*/ 3214370 h 3750310"/>
              <a:gd name="connisteX161" fmla="*/ 3453130 w 7203440"/>
              <a:gd name="connsiteY161" fmla="*/ 3258820 h 3750310"/>
              <a:gd name="connisteX162" fmla="*/ 3378200 w 7203440"/>
              <a:gd name="connsiteY162" fmla="*/ 3258820 h 3750310"/>
              <a:gd name="connisteX163" fmla="*/ 3303905 w 7203440"/>
              <a:gd name="connsiteY163" fmla="*/ 3303905 h 3750310"/>
              <a:gd name="connisteX164" fmla="*/ 3229610 w 7203440"/>
              <a:gd name="connsiteY164" fmla="*/ 3348355 h 3750310"/>
              <a:gd name="connisteX165" fmla="*/ 3155315 w 7203440"/>
              <a:gd name="connsiteY165" fmla="*/ 3363595 h 3750310"/>
              <a:gd name="connisteX166" fmla="*/ 3081020 w 7203440"/>
              <a:gd name="connsiteY166" fmla="*/ 3378200 h 3750310"/>
              <a:gd name="connisteX167" fmla="*/ 3006725 w 7203440"/>
              <a:gd name="connsiteY167" fmla="*/ 3437890 h 3750310"/>
              <a:gd name="connisteX168" fmla="*/ 2931795 w 7203440"/>
              <a:gd name="connsiteY168" fmla="*/ 3467735 h 3750310"/>
              <a:gd name="connisteX169" fmla="*/ 2857500 w 7203440"/>
              <a:gd name="connsiteY169" fmla="*/ 3408045 h 3750310"/>
              <a:gd name="connisteX170" fmla="*/ 2797810 w 7203440"/>
              <a:gd name="connsiteY170" fmla="*/ 3318510 h 3750310"/>
              <a:gd name="connisteX171" fmla="*/ 2783205 w 7203440"/>
              <a:gd name="connsiteY171" fmla="*/ 3244215 h 3750310"/>
              <a:gd name="connisteX172" fmla="*/ 2753360 w 7203440"/>
              <a:gd name="connsiteY172" fmla="*/ 3169920 h 3750310"/>
              <a:gd name="connisteX173" fmla="*/ 2693670 w 7203440"/>
              <a:gd name="connsiteY173" fmla="*/ 3095625 h 3750310"/>
              <a:gd name="connisteX174" fmla="*/ 2663825 w 7203440"/>
              <a:gd name="connsiteY174" fmla="*/ 3020695 h 3750310"/>
              <a:gd name="connisteX175" fmla="*/ 2634615 w 7203440"/>
              <a:gd name="connsiteY175" fmla="*/ 2946400 h 3750310"/>
              <a:gd name="connisteX176" fmla="*/ 2589530 w 7203440"/>
              <a:gd name="connsiteY176" fmla="*/ 2872105 h 3750310"/>
              <a:gd name="connisteX177" fmla="*/ 2545080 w 7203440"/>
              <a:gd name="connsiteY177" fmla="*/ 2797810 h 3750310"/>
              <a:gd name="connisteX178" fmla="*/ 2515235 w 7203440"/>
              <a:gd name="connsiteY178" fmla="*/ 2723515 h 3750310"/>
              <a:gd name="connisteX179" fmla="*/ 2470785 w 7203440"/>
              <a:gd name="connsiteY179" fmla="*/ 2649220 h 3750310"/>
              <a:gd name="connisteX180" fmla="*/ 2440940 w 7203440"/>
              <a:gd name="connsiteY180" fmla="*/ 2574290 h 3750310"/>
              <a:gd name="connisteX181" fmla="*/ 2351405 w 7203440"/>
              <a:gd name="connsiteY181" fmla="*/ 2544445 h 3750310"/>
              <a:gd name="connisteX182" fmla="*/ 2277110 w 7203440"/>
              <a:gd name="connsiteY182" fmla="*/ 2544445 h 3750310"/>
              <a:gd name="connisteX183" fmla="*/ 2202815 w 7203440"/>
              <a:gd name="connsiteY183" fmla="*/ 2604135 h 3750310"/>
              <a:gd name="connisteX184" fmla="*/ 2128520 w 7203440"/>
              <a:gd name="connsiteY184" fmla="*/ 2678430 h 3750310"/>
              <a:gd name="connisteX185" fmla="*/ 2054225 w 7203440"/>
              <a:gd name="connsiteY185" fmla="*/ 2723515 h 3750310"/>
              <a:gd name="connisteX186" fmla="*/ 1979295 w 7203440"/>
              <a:gd name="connsiteY186" fmla="*/ 2738120 h 3750310"/>
              <a:gd name="connisteX187" fmla="*/ 1905000 w 7203440"/>
              <a:gd name="connsiteY187" fmla="*/ 2753360 h 3750310"/>
              <a:gd name="connisteX188" fmla="*/ 1830705 w 7203440"/>
              <a:gd name="connsiteY188" fmla="*/ 2753360 h 3750310"/>
              <a:gd name="connisteX189" fmla="*/ 1756410 w 7203440"/>
              <a:gd name="connsiteY189" fmla="*/ 2723515 h 3750310"/>
              <a:gd name="connisteX190" fmla="*/ 1682115 w 7203440"/>
              <a:gd name="connsiteY190" fmla="*/ 2649220 h 3750310"/>
              <a:gd name="connisteX191" fmla="*/ 1607185 w 7203440"/>
              <a:gd name="connsiteY191" fmla="*/ 2604135 h 3750310"/>
              <a:gd name="connisteX192" fmla="*/ 1532890 w 7203440"/>
              <a:gd name="connsiteY192" fmla="*/ 2529840 h 3750310"/>
              <a:gd name="connisteX193" fmla="*/ 1473200 w 7203440"/>
              <a:gd name="connsiteY193" fmla="*/ 2455545 h 3750310"/>
              <a:gd name="connisteX194" fmla="*/ 1398905 w 7203440"/>
              <a:gd name="connsiteY194" fmla="*/ 2395855 h 3750310"/>
              <a:gd name="connisteX195" fmla="*/ 1324610 w 7203440"/>
              <a:gd name="connsiteY195" fmla="*/ 2351405 h 3750310"/>
              <a:gd name="connisteX196" fmla="*/ 1250315 w 7203440"/>
              <a:gd name="connsiteY196" fmla="*/ 2306320 h 3750310"/>
              <a:gd name="connisteX197" fmla="*/ 1190625 w 7203440"/>
              <a:gd name="connsiteY197" fmla="*/ 2232025 h 3750310"/>
              <a:gd name="connisteX198" fmla="*/ 1130935 w 7203440"/>
              <a:gd name="connsiteY198" fmla="*/ 2157730 h 3750310"/>
              <a:gd name="connisteX199" fmla="*/ 1056640 w 7203440"/>
              <a:gd name="connsiteY199" fmla="*/ 2113280 h 3750310"/>
              <a:gd name="connisteX200" fmla="*/ 967740 w 7203440"/>
              <a:gd name="connsiteY200" fmla="*/ 2053590 h 3750310"/>
              <a:gd name="connisteX201" fmla="*/ 892810 w 7203440"/>
              <a:gd name="connsiteY201" fmla="*/ 1993900 h 3750310"/>
              <a:gd name="connisteX202" fmla="*/ 863600 w 7203440"/>
              <a:gd name="connsiteY202" fmla="*/ 1919605 h 3750310"/>
              <a:gd name="connisteX203" fmla="*/ 818515 w 7203440"/>
              <a:gd name="connsiteY203" fmla="*/ 1845310 h 3750310"/>
              <a:gd name="connisteX204" fmla="*/ 744220 w 7203440"/>
              <a:gd name="connsiteY204" fmla="*/ 1800860 h 3750310"/>
              <a:gd name="connisteX205" fmla="*/ 669925 w 7203440"/>
              <a:gd name="connsiteY205" fmla="*/ 1785620 h 3750310"/>
              <a:gd name="connisteX206" fmla="*/ 595630 w 7203440"/>
              <a:gd name="connsiteY206" fmla="*/ 1755775 h 3750310"/>
              <a:gd name="connisteX207" fmla="*/ 520700 w 7203440"/>
              <a:gd name="connsiteY207" fmla="*/ 1741170 h 3750310"/>
              <a:gd name="connisteX208" fmla="*/ 446405 w 7203440"/>
              <a:gd name="connsiteY208" fmla="*/ 1725930 h 3750310"/>
              <a:gd name="connisteX209" fmla="*/ 357505 w 7203440"/>
              <a:gd name="connsiteY209" fmla="*/ 1711325 h 3750310"/>
              <a:gd name="connisteX210" fmla="*/ 282575 w 7203440"/>
              <a:gd name="connsiteY210" fmla="*/ 1696720 h 3750310"/>
              <a:gd name="connisteX211" fmla="*/ 208280 w 7203440"/>
              <a:gd name="connsiteY211" fmla="*/ 1666875 h 3750310"/>
              <a:gd name="connisteX212" fmla="*/ 119380 w 7203440"/>
              <a:gd name="connsiteY212" fmla="*/ 1637030 h 3750310"/>
              <a:gd name="connisteX213" fmla="*/ 15240 w 7203440"/>
              <a:gd name="connsiteY213" fmla="*/ 1607185 h 3750310"/>
              <a:gd name="connisteX214" fmla="*/ 0 w 7203440"/>
              <a:gd name="connsiteY214" fmla="*/ 1517650 h 3750310"/>
              <a:gd name="connisteX215" fmla="*/ 0 w 7203440"/>
              <a:gd name="connsiteY215" fmla="*/ 1443355 h 3750310"/>
              <a:gd name="connisteX216" fmla="*/ 29845 w 7203440"/>
              <a:gd name="connsiteY216" fmla="*/ 1369060 h 3750310"/>
              <a:gd name="connisteX217" fmla="*/ 104140 w 7203440"/>
              <a:gd name="connsiteY217" fmla="*/ 1294765 h 3750310"/>
              <a:gd name="connisteX218" fmla="*/ 193675 w 7203440"/>
              <a:gd name="connsiteY218" fmla="*/ 1220470 h 3750310"/>
              <a:gd name="connisteX219" fmla="*/ 267970 w 7203440"/>
              <a:gd name="connsiteY219" fmla="*/ 1160780 h 3750310"/>
              <a:gd name="connisteX220" fmla="*/ 342265 w 7203440"/>
              <a:gd name="connsiteY220" fmla="*/ 1145540 h 3750310"/>
              <a:gd name="connisteX221" fmla="*/ 416560 w 7203440"/>
              <a:gd name="connsiteY221" fmla="*/ 1130935 h 3750310"/>
              <a:gd name="connisteX222" fmla="*/ 491490 w 7203440"/>
              <a:gd name="connsiteY222" fmla="*/ 1086485 h 3750310"/>
              <a:gd name="connisteX223" fmla="*/ 565785 w 7203440"/>
              <a:gd name="connsiteY223" fmla="*/ 1056640 h 3750310"/>
              <a:gd name="connisteX224" fmla="*/ 640080 w 7203440"/>
              <a:gd name="connsiteY224" fmla="*/ 982345 h 3750310"/>
              <a:gd name="connisteX225" fmla="*/ 714375 w 7203440"/>
              <a:gd name="connsiteY225" fmla="*/ 937260 h 3750310"/>
              <a:gd name="connisteX226" fmla="*/ 788670 w 7203440"/>
              <a:gd name="connsiteY226" fmla="*/ 907415 h 3750310"/>
              <a:gd name="connisteX227" fmla="*/ 863600 w 7203440"/>
              <a:gd name="connsiteY227" fmla="*/ 862965 h 3750310"/>
              <a:gd name="connisteX228" fmla="*/ 908050 w 7203440"/>
              <a:gd name="connsiteY228" fmla="*/ 788670 h 3750310"/>
              <a:gd name="connisteX229" fmla="*/ 952500 w 7203440"/>
              <a:gd name="connsiteY229" fmla="*/ 714375 h 3750310"/>
              <a:gd name="connisteX230" fmla="*/ 1026795 w 7203440"/>
              <a:gd name="connsiteY230" fmla="*/ 654685 h 3750310"/>
              <a:gd name="connisteX231" fmla="*/ 1101725 w 7203440"/>
              <a:gd name="connsiteY231" fmla="*/ 639445 h 3750310"/>
              <a:gd name="connisteX232" fmla="*/ 1176020 w 7203440"/>
              <a:gd name="connsiteY232" fmla="*/ 580390 h 3750310"/>
              <a:gd name="connisteX233" fmla="*/ 1235075 w 7203440"/>
              <a:gd name="connsiteY233" fmla="*/ 506095 h 3750310"/>
              <a:gd name="connisteX234" fmla="*/ 1264920 w 7203440"/>
              <a:gd name="connsiteY234" fmla="*/ 431165 h 3750310"/>
              <a:gd name="connisteX235" fmla="*/ 1280160 w 7203440"/>
              <a:gd name="connsiteY235" fmla="*/ 356870 h 3750310"/>
              <a:gd name="connisteX236" fmla="*/ 1294765 w 7203440"/>
              <a:gd name="connsiteY236" fmla="*/ 282575 h 3750310"/>
              <a:gd name="connisteX237" fmla="*/ 1339850 w 7203440"/>
              <a:gd name="connsiteY237" fmla="*/ 208280 h 3750310"/>
              <a:gd name="connisteX238" fmla="*/ 1369060 w 7203440"/>
              <a:gd name="connsiteY238" fmla="*/ 118745 h 3750310"/>
              <a:gd name="connisteX239" fmla="*/ 1443990 w 7203440"/>
              <a:gd name="connsiteY239" fmla="*/ 59055 h 3750310"/>
              <a:gd name="connisteX240" fmla="*/ 1518285 w 7203440"/>
              <a:gd name="connsiteY240" fmla="*/ 59055 h 3750310"/>
              <a:gd name="connisteX241" fmla="*/ 1607185 w 7203440"/>
              <a:gd name="connsiteY241" fmla="*/ 88900 h 3750310"/>
              <a:gd name="connisteX242" fmla="*/ 1607185 w 7203440"/>
              <a:gd name="connsiteY242" fmla="*/ 104140 h 375031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 ang="0">
                <a:pos x="connisteX48" y="connsiteY48"/>
              </a:cxn>
              <a:cxn ang="0">
                <a:pos x="connisteX49" y="connsiteY49"/>
              </a:cxn>
              <a:cxn ang="0">
                <a:pos x="connisteX50" y="connsiteY50"/>
              </a:cxn>
              <a:cxn ang="0">
                <a:pos x="connisteX51" y="connsiteY51"/>
              </a:cxn>
              <a:cxn ang="0">
                <a:pos x="connisteX52" y="connsiteY52"/>
              </a:cxn>
              <a:cxn ang="0">
                <a:pos x="connisteX53" y="connsiteY53"/>
              </a:cxn>
              <a:cxn ang="0">
                <a:pos x="connisteX54" y="connsiteY54"/>
              </a:cxn>
              <a:cxn ang="0">
                <a:pos x="connisteX55" y="connsiteY55"/>
              </a:cxn>
              <a:cxn ang="0">
                <a:pos x="connisteX56" y="connsiteY56"/>
              </a:cxn>
              <a:cxn ang="0">
                <a:pos x="connisteX57" y="connsiteY57"/>
              </a:cxn>
              <a:cxn ang="0">
                <a:pos x="connisteX58" y="connsiteY58"/>
              </a:cxn>
              <a:cxn ang="0">
                <a:pos x="connisteX59" y="connsiteY59"/>
              </a:cxn>
              <a:cxn ang="0">
                <a:pos x="connisteX60" y="connsiteY60"/>
              </a:cxn>
              <a:cxn ang="0">
                <a:pos x="connisteX61" y="connsiteY61"/>
              </a:cxn>
              <a:cxn ang="0">
                <a:pos x="connisteX62" y="connsiteY62"/>
              </a:cxn>
              <a:cxn ang="0">
                <a:pos x="connisteX63" y="connsiteY63"/>
              </a:cxn>
              <a:cxn ang="0">
                <a:pos x="connisteX64" y="connsiteY64"/>
              </a:cxn>
              <a:cxn ang="0">
                <a:pos x="connisteX65" y="connsiteY65"/>
              </a:cxn>
              <a:cxn ang="0">
                <a:pos x="connisteX66" y="connsiteY66"/>
              </a:cxn>
              <a:cxn ang="0">
                <a:pos x="connisteX67" y="connsiteY67"/>
              </a:cxn>
              <a:cxn ang="0">
                <a:pos x="connisteX68" y="connsiteY68"/>
              </a:cxn>
              <a:cxn ang="0">
                <a:pos x="connisteX69" y="connsiteY69"/>
              </a:cxn>
              <a:cxn ang="0">
                <a:pos x="connisteX70" y="connsiteY70"/>
              </a:cxn>
              <a:cxn ang="0">
                <a:pos x="connisteX71" y="connsiteY71"/>
              </a:cxn>
              <a:cxn ang="0">
                <a:pos x="connisteX72" y="connsiteY72"/>
              </a:cxn>
              <a:cxn ang="0">
                <a:pos x="connisteX73" y="connsiteY73"/>
              </a:cxn>
              <a:cxn ang="0">
                <a:pos x="connisteX74" y="connsiteY74"/>
              </a:cxn>
              <a:cxn ang="0">
                <a:pos x="connisteX75" y="connsiteY75"/>
              </a:cxn>
              <a:cxn ang="0">
                <a:pos x="connisteX76" y="connsiteY76"/>
              </a:cxn>
              <a:cxn ang="0">
                <a:pos x="connisteX77" y="connsiteY77"/>
              </a:cxn>
              <a:cxn ang="0">
                <a:pos x="connisteX78" y="connsiteY78"/>
              </a:cxn>
              <a:cxn ang="0">
                <a:pos x="connisteX79" y="connsiteY79"/>
              </a:cxn>
              <a:cxn ang="0">
                <a:pos x="connisteX80" y="connsiteY80"/>
              </a:cxn>
              <a:cxn ang="0">
                <a:pos x="connisteX81" y="connsiteY81"/>
              </a:cxn>
              <a:cxn ang="0">
                <a:pos x="connisteX82" y="connsiteY82"/>
              </a:cxn>
              <a:cxn ang="0">
                <a:pos x="connisteX83" y="connsiteY83"/>
              </a:cxn>
              <a:cxn ang="0">
                <a:pos x="connisteX84" y="connsiteY84"/>
              </a:cxn>
              <a:cxn ang="0">
                <a:pos x="connisteX85" y="connsiteY85"/>
              </a:cxn>
              <a:cxn ang="0">
                <a:pos x="connisteX86" y="connsiteY86"/>
              </a:cxn>
              <a:cxn ang="0">
                <a:pos x="connisteX87" y="connsiteY87"/>
              </a:cxn>
              <a:cxn ang="0">
                <a:pos x="connisteX88" y="connsiteY88"/>
              </a:cxn>
              <a:cxn ang="0">
                <a:pos x="connisteX89" y="connsiteY89"/>
              </a:cxn>
              <a:cxn ang="0">
                <a:pos x="connisteX90" y="connsiteY90"/>
              </a:cxn>
              <a:cxn ang="0">
                <a:pos x="connisteX91" y="connsiteY91"/>
              </a:cxn>
              <a:cxn ang="0">
                <a:pos x="connisteX92" y="connsiteY92"/>
              </a:cxn>
              <a:cxn ang="0">
                <a:pos x="connisteX93" y="connsiteY93"/>
              </a:cxn>
              <a:cxn ang="0">
                <a:pos x="connisteX94" y="connsiteY94"/>
              </a:cxn>
              <a:cxn ang="0">
                <a:pos x="connisteX95" y="connsiteY95"/>
              </a:cxn>
              <a:cxn ang="0">
                <a:pos x="connisteX96" y="connsiteY96"/>
              </a:cxn>
              <a:cxn ang="0">
                <a:pos x="connisteX97" y="connsiteY97"/>
              </a:cxn>
              <a:cxn ang="0">
                <a:pos x="connisteX98" y="connsiteY98"/>
              </a:cxn>
              <a:cxn ang="0">
                <a:pos x="connisteX99" y="connsiteY99"/>
              </a:cxn>
              <a:cxn ang="0">
                <a:pos x="connisteX100" y="connsiteY100"/>
              </a:cxn>
              <a:cxn ang="0">
                <a:pos x="connisteX101" y="connsiteY101"/>
              </a:cxn>
              <a:cxn ang="0">
                <a:pos x="connisteX102" y="connsiteY102"/>
              </a:cxn>
              <a:cxn ang="0">
                <a:pos x="connisteX103" y="connsiteY103"/>
              </a:cxn>
              <a:cxn ang="0">
                <a:pos x="connisteX104" y="connsiteY104"/>
              </a:cxn>
              <a:cxn ang="0">
                <a:pos x="connisteX105" y="connsiteY105"/>
              </a:cxn>
              <a:cxn ang="0">
                <a:pos x="connisteX106" y="connsiteY106"/>
              </a:cxn>
              <a:cxn ang="0">
                <a:pos x="connisteX107" y="connsiteY107"/>
              </a:cxn>
              <a:cxn ang="0">
                <a:pos x="connisteX108" y="connsiteY108"/>
              </a:cxn>
              <a:cxn ang="0">
                <a:pos x="connisteX109" y="connsiteY109"/>
              </a:cxn>
              <a:cxn ang="0">
                <a:pos x="connisteX110" y="connsiteY110"/>
              </a:cxn>
              <a:cxn ang="0">
                <a:pos x="connisteX111" y="connsiteY111"/>
              </a:cxn>
              <a:cxn ang="0">
                <a:pos x="connisteX112" y="connsiteY112"/>
              </a:cxn>
              <a:cxn ang="0">
                <a:pos x="connisteX113" y="connsiteY113"/>
              </a:cxn>
              <a:cxn ang="0">
                <a:pos x="connisteX114" y="connsiteY114"/>
              </a:cxn>
              <a:cxn ang="0">
                <a:pos x="connisteX115" y="connsiteY115"/>
              </a:cxn>
              <a:cxn ang="0">
                <a:pos x="connisteX116" y="connsiteY116"/>
              </a:cxn>
              <a:cxn ang="0">
                <a:pos x="connisteX117" y="connsiteY117"/>
              </a:cxn>
              <a:cxn ang="0">
                <a:pos x="connisteX118" y="connsiteY118"/>
              </a:cxn>
              <a:cxn ang="0">
                <a:pos x="connisteX119" y="connsiteY119"/>
              </a:cxn>
              <a:cxn ang="0">
                <a:pos x="connisteX120" y="connsiteY120"/>
              </a:cxn>
              <a:cxn ang="0">
                <a:pos x="connisteX121" y="connsiteY121"/>
              </a:cxn>
              <a:cxn ang="0">
                <a:pos x="connisteX122" y="connsiteY122"/>
              </a:cxn>
              <a:cxn ang="0">
                <a:pos x="connisteX123" y="connsiteY123"/>
              </a:cxn>
              <a:cxn ang="0">
                <a:pos x="connisteX124" y="connsiteY124"/>
              </a:cxn>
              <a:cxn ang="0">
                <a:pos x="connisteX125" y="connsiteY125"/>
              </a:cxn>
              <a:cxn ang="0">
                <a:pos x="connisteX126" y="connsiteY126"/>
              </a:cxn>
              <a:cxn ang="0">
                <a:pos x="connisteX127" y="connsiteY127"/>
              </a:cxn>
              <a:cxn ang="0">
                <a:pos x="connisteX128" y="connsiteY128"/>
              </a:cxn>
              <a:cxn ang="0">
                <a:pos x="connisteX129" y="connsiteY129"/>
              </a:cxn>
              <a:cxn ang="0">
                <a:pos x="connisteX130" y="connsiteY130"/>
              </a:cxn>
              <a:cxn ang="0">
                <a:pos x="connisteX131" y="connsiteY131"/>
              </a:cxn>
              <a:cxn ang="0">
                <a:pos x="connisteX132" y="connsiteY132"/>
              </a:cxn>
              <a:cxn ang="0">
                <a:pos x="connisteX133" y="connsiteY133"/>
              </a:cxn>
              <a:cxn ang="0">
                <a:pos x="connisteX134" y="connsiteY134"/>
              </a:cxn>
              <a:cxn ang="0">
                <a:pos x="connisteX135" y="connsiteY135"/>
              </a:cxn>
              <a:cxn ang="0">
                <a:pos x="connisteX136" y="connsiteY136"/>
              </a:cxn>
              <a:cxn ang="0">
                <a:pos x="connisteX137" y="connsiteY137"/>
              </a:cxn>
              <a:cxn ang="0">
                <a:pos x="connisteX138" y="connsiteY138"/>
              </a:cxn>
              <a:cxn ang="0">
                <a:pos x="connisteX139" y="connsiteY139"/>
              </a:cxn>
              <a:cxn ang="0">
                <a:pos x="connisteX140" y="connsiteY140"/>
              </a:cxn>
              <a:cxn ang="0">
                <a:pos x="connisteX141" y="connsiteY141"/>
              </a:cxn>
              <a:cxn ang="0">
                <a:pos x="connisteX142" y="connsiteY142"/>
              </a:cxn>
              <a:cxn ang="0">
                <a:pos x="connisteX143" y="connsiteY143"/>
              </a:cxn>
              <a:cxn ang="0">
                <a:pos x="connisteX144" y="connsiteY144"/>
              </a:cxn>
              <a:cxn ang="0">
                <a:pos x="connisteX145" y="connsiteY145"/>
              </a:cxn>
              <a:cxn ang="0">
                <a:pos x="connisteX146" y="connsiteY146"/>
              </a:cxn>
              <a:cxn ang="0">
                <a:pos x="connisteX147" y="connsiteY147"/>
              </a:cxn>
              <a:cxn ang="0">
                <a:pos x="connisteX148" y="connsiteY148"/>
              </a:cxn>
              <a:cxn ang="0">
                <a:pos x="connisteX149" y="connsiteY149"/>
              </a:cxn>
              <a:cxn ang="0">
                <a:pos x="connisteX150" y="connsiteY150"/>
              </a:cxn>
              <a:cxn ang="0">
                <a:pos x="connisteX151" y="connsiteY151"/>
              </a:cxn>
              <a:cxn ang="0">
                <a:pos x="connisteX152" y="connsiteY152"/>
              </a:cxn>
              <a:cxn ang="0">
                <a:pos x="connisteX153" y="connsiteY153"/>
              </a:cxn>
              <a:cxn ang="0">
                <a:pos x="connisteX154" y="connsiteY154"/>
              </a:cxn>
              <a:cxn ang="0">
                <a:pos x="connisteX155" y="connsiteY155"/>
              </a:cxn>
              <a:cxn ang="0">
                <a:pos x="connisteX156" y="connsiteY156"/>
              </a:cxn>
              <a:cxn ang="0">
                <a:pos x="connisteX157" y="connsiteY157"/>
              </a:cxn>
              <a:cxn ang="0">
                <a:pos x="connisteX158" y="connsiteY158"/>
              </a:cxn>
              <a:cxn ang="0">
                <a:pos x="connisteX159" y="connsiteY159"/>
              </a:cxn>
              <a:cxn ang="0">
                <a:pos x="connisteX160" y="connsiteY160"/>
              </a:cxn>
              <a:cxn ang="0">
                <a:pos x="connisteX161" y="connsiteY161"/>
              </a:cxn>
              <a:cxn ang="0">
                <a:pos x="connisteX162" y="connsiteY162"/>
              </a:cxn>
              <a:cxn ang="0">
                <a:pos x="connisteX163" y="connsiteY163"/>
              </a:cxn>
              <a:cxn ang="0">
                <a:pos x="connisteX164" y="connsiteY164"/>
              </a:cxn>
              <a:cxn ang="0">
                <a:pos x="connisteX165" y="connsiteY165"/>
              </a:cxn>
              <a:cxn ang="0">
                <a:pos x="connisteX166" y="connsiteY166"/>
              </a:cxn>
              <a:cxn ang="0">
                <a:pos x="connisteX167" y="connsiteY167"/>
              </a:cxn>
              <a:cxn ang="0">
                <a:pos x="connisteX168" y="connsiteY168"/>
              </a:cxn>
              <a:cxn ang="0">
                <a:pos x="connisteX169" y="connsiteY169"/>
              </a:cxn>
              <a:cxn ang="0">
                <a:pos x="connisteX170" y="connsiteY170"/>
              </a:cxn>
              <a:cxn ang="0">
                <a:pos x="connisteX171" y="connsiteY171"/>
              </a:cxn>
              <a:cxn ang="0">
                <a:pos x="connisteX172" y="connsiteY172"/>
              </a:cxn>
              <a:cxn ang="0">
                <a:pos x="connisteX173" y="connsiteY173"/>
              </a:cxn>
              <a:cxn ang="0">
                <a:pos x="connisteX174" y="connsiteY174"/>
              </a:cxn>
              <a:cxn ang="0">
                <a:pos x="connisteX175" y="connsiteY175"/>
              </a:cxn>
              <a:cxn ang="0">
                <a:pos x="connisteX176" y="connsiteY176"/>
              </a:cxn>
              <a:cxn ang="0">
                <a:pos x="connisteX177" y="connsiteY177"/>
              </a:cxn>
              <a:cxn ang="0">
                <a:pos x="connisteX178" y="connsiteY178"/>
              </a:cxn>
              <a:cxn ang="0">
                <a:pos x="connisteX179" y="connsiteY179"/>
              </a:cxn>
              <a:cxn ang="0">
                <a:pos x="connisteX180" y="connsiteY180"/>
              </a:cxn>
              <a:cxn ang="0">
                <a:pos x="connisteX181" y="connsiteY181"/>
              </a:cxn>
              <a:cxn ang="0">
                <a:pos x="connisteX182" y="connsiteY182"/>
              </a:cxn>
              <a:cxn ang="0">
                <a:pos x="connisteX183" y="connsiteY183"/>
              </a:cxn>
              <a:cxn ang="0">
                <a:pos x="connisteX184" y="connsiteY184"/>
              </a:cxn>
              <a:cxn ang="0">
                <a:pos x="connisteX185" y="connsiteY185"/>
              </a:cxn>
              <a:cxn ang="0">
                <a:pos x="connisteX186" y="connsiteY186"/>
              </a:cxn>
              <a:cxn ang="0">
                <a:pos x="connisteX187" y="connsiteY187"/>
              </a:cxn>
              <a:cxn ang="0">
                <a:pos x="connisteX188" y="connsiteY188"/>
              </a:cxn>
              <a:cxn ang="0">
                <a:pos x="connisteX189" y="connsiteY189"/>
              </a:cxn>
              <a:cxn ang="0">
                <a:pos x="connisteX190" y="connsiteY190"/>
              </a:cxn>
              <a:cxn ang="0">
                <a:pos x="connisteX191" y="connsiteY191"/>
              </a:cxn>
              <a:cxn ang="0">
                <a:pos x="connisteX192" y="connsiteY192"/>
              </a:cxn>
              <a:cxn ang="0">
                <a:pos x="connisteX193" y="connsiteY193"/>
              </a:cxn>
              <a:cxn ang="0">
                <a:pos x="connisteX194" y="connsiteY194"/>
              </a:cxn>
              <a:cxn ang="0">
                <a:pos x="connisteX195" y="connsiteY195"/>
              </a:cxn>
              <a:cxn ang="0">
                <a:pos x="connisteX196" y="connsiteY196"/>
              </a:cxn>
              <a:cxn ang="0">
                <a:pos x="connisteX197" y="connsiteY197"/>
              </a:cxn>
              <a:cxn ang="0">
                <a:pos x="connisteX198" y="connsiteY198"/>
              </a:cxn>
              <a:cxn ang="0">
                <a:pos x="connisteX199" y="connsiteY199"/>
              </a:cxn>
              <a:cxn ang="0">
                <a:pos x="connisteX200" y="connsiteY200"/>
              </a:cxn>
              <a:cxn ang="0">
                <a:pos x="connisteX201" y="connsiteY201"/>
              </a:cxn>
              <a:cxn ang="0">
                <a:pos x="connisteX202" y="connsiteY202"/>
              </a:cxn>
              <a:cxn ang="0">
                <a:pos x="connisteX203" y="connsiteY203"/>
              </a:cxn>
              <a:cxn ang="0">
                <a:pos x="connisteX204" y="connsiteY204"/>
              </a:cxn>
              <a:cxn ang="0">
                <a:pos x="connisteX205" y="connsiteY205"/>
              </a:cxn>
              <a:cxn ang="0">
                <a:pos x="connisteX206" y="connsiteY206"/>
              </a:cxn>
              <a:cxn ang="0">
                <a:pos x="connisteX207" y="connsiteY207"/>
              </a:cxn>
              <a:cxn ang="0">
                <a:pos x="connisteX208" y="connsiteY208"/>
              </a:cxn>
              <a:cxn ang="0">
                <a:pos x="connisteX209" y="connsiteY209"/>
              </a:cxn>
              <a:cxn ang="0">
                <a:pos x="connisteX210" y="connsiteY210"/>
              </a:cxn>
              <a:cxn ang="0">
                <a:pos x="connisteX211" y="connsiteY211"/>
              </a:cxn>
              <a:cxn ang="0">
                <a:pos x="connisteX212" y="connsiteY212"/>
              </a:cxn>
              <a:cxn ang="0">
                <a:pos x="connisteX213" y="connsiteY213"/>
              </a:cxn>
              <a:cxn ang="0">
                <a:pos x="connisteX214" y="connsiteY214"/>
              </a:cxn>
              <a:cxn ang="0">
                <a:pos x="connisteX215" y="connsiteY215"/>
              </a:cxn>
              <a:cxn ang="0">
                <a:pos x="connisteX216" y="connsiteY216"/>
              </a:cxn>
              <a:cxn ang="0">
                <a:pos x="connisteX217" y="connsiteY217"/>
              </a:cxn>
              <a:cxn ang="0">
                <a:pos x="connisteX218" y="connsiteY218"/>
              </a:cxn>
              <a:cxn ang="0">
                <a:pos x="connisteX219" y="connsiteY219"/>
              </a:cxn>
              <a:cxn ang="0">
                <a:pos x="connisteX220" y="connsiteY220"/>
              </a:cxn>
              <a:cxn ang="0">
                <a:pos x="connisteX221" y="connsiteY221"/>
              </a:cxn>
              <a:cxn ang="0">
                <a:pos x="connisteX222" y="connsiteY222"/>
              </a:cxn>
              <a:cxn ang="0">
                <a:pos x="connisteX223" y="connsiteY223"/>
              </a:cxn>
              <a:cxn ang="0">
                <a:pos x="connisteX224" y="connsiteY224"/>
              </a:cxn>
              <a:cxn ang="0">
                <a:pos x="connisteX225" y="connsiteY225"/>
              </a:cxn>
              <a:cxn ang="0">
                <a:pos x="connisteX226" y="connsiteY226"/>
              </a:cxn>
              <a:cxn ang="0">
                <a:pos x="connisteX227" y="connsiteY227"/>
              </a:cxn>
              <a:cxn ang="0">
                <a:pos x="connisteX228" y="connsiteY228"/>
              </a:cxn>
              <a:cxn ang="0">
                <a:pos x="connisteX229" y="connsiteY229"/>
              </a:cxn>
              <a:cxn ang="0">
                <a:pos x="connisteX230" y="connsiteY230"/>
              </a:cxn>
              <a:cxn ang="0">
                <a:pos x="connisteX231" y="connsiteY231"/>
              </a:cxn>
              <a:cxn ang="0">
                <a:pos x="connisteX232" y="connsiteY232"/>
              </a:cxn>
              <a:cxn ang="0">
                <a:pos x="connisteX233" y="connsiteY233"/>
              </a:cxn>
              <a:cxn ang="0">
                <a:pos x="connisteX234" y="connsiteY234"/>
              </a:cxn>
              <a:cxn ang="0">
                <a:pos x="connisteX235" y="connsiteY235"/>
              </a:cxn>
              <a:cxn ang="0">
                <a:pos x="connisteX236" y="connsiteY236"/>
              </a:cxn>
              <a:cxn ang="0">
                <a:pos x="connisteX237" y="connsiteY237"/>
              </a:cxn>
              <a:cxn ang="0">
                <a:pos x="connisteX238" y="connsiteY238"/>
              </a:cxn>
              <a:cxn ang="0">
                <a:pos x="connisteX239" y="connsiteY239"/>
              </a:cxn>
              <a:cxn ang="0">
                <a:pos x="connisteX240" y="connsiteY240"/>
              </a:cxn>
              <a:cxn ang="0">
                <a:pos x="connisteX241" y="connsiteY241"/>
              </a:cxn>
              <a:cxn ang="0">
                <a:pos x="connisteX242" y="connsiteY242"/>
              </a:cxn>
            </a:cxnLst>
            <a:rect l="l" t="t" r="r" b="b"/>
            <a:pathLst>
              <a:path w="7203440" h="3750310">
                <a:moveTo>
                  <a:pt x="1458595" y="0"/>
                </a:moveTo>
                <a:lnTo>
                  <a:pt x="1518285" y="74295"/>
                </a:lnTo>
                <a:lnTo>
                  <a:pt x="1592580" y="104140"/>
                </a:lnTo>
                <a:lnTo>
                  <a:pt x="1726565" y="104140"/>
                </a:lnTo>
                <a:lnTo>
                  <a:pt x="1816100" y="104140"/>
                </a:lnTo>
                <a:lnTo>
                  <a:pt x="1890395" y="118745"/>
                </a:lnTo>
                <a:lnTo>
                  <a:pt x="1964690" y="148590"/>
                </a:lnTo>
                <a:lnTo>
                  <a:pt x="2038985" y="148590"/>
                </a:lnTo>
                <a:lnTo>
                  <a:pt x="2083435" y="222885"/>
                </a:lnTo>
                <a:lnTo>
                  <a:pt x="2098675" y="297180"/>
                </a:lnTo>
                <a:lnTo>
                  <a:pt x="2143125" y="372110"/>
                </a:lnTo>
                <a:lnTo>
                  <a:pt x="2232660" y="416560"/>
                </a:lnTo>
                <a:lnTo>
                  <a:pt x="2306955" y="416560"/>
                </a:lnTo>
                <a:lnTo>
                  <a:pt x="2381250" y="416560"/>
                </a:lnTo>
                <a:lnTo>
                  <a:pt x="2455545" y="416560"/>
                </a:lnTo>
                <a:lnTo>
                  <a:pt x="2530475" y="416560"/>
                </a:lnTo>
                <a:lnTo>
                  <a:pt x="2604770" y="416560"/>
                </a:lnTo>
                <a:lnTo>
                  <a:pt x="2679065" y="416560"/>
                </a:lnTo>
                <a:lnTo>
                  <a:pt x="2753360" y="416560"/>
                </a:lnTo>
                <a:lnTo>
                  <a:pt x="2827655" y="386715"/>
                </a:lnTo>
                <a:lnTo>
                  <a:pt x="2901950" y="342265"/>
                </a:lnTo>
                <a:lnTo>
                  <a:pt x="2976880" y="342265"/>
                </a:lnTo>
                <a:lnTo>
                  <a:pt x="3051175" y="356870"/>
                </a:lnTo>
                <a:lnTo>
                  <a:pt x="3125470" y="356870"/>
                </a:lnTo>
                <a:lnTo>
                  <a:pt x="3199765" y="356870"/>
                </a:lnTo>
                <a:lnTo>
                  <a:pt x="3289300" y="356870"/>
                </a:lnTo>
                <a:lnTo>
                  <a:pt x="3363595" y="416560"/>
                </a:lnTo>
                <a:lnTo>
                  <a:pt x="3408045" y="490855"/>
                </a:lnTo>
                <a:lnTo>
                  <a:pt x="3437890" y="565150"/>
                </a:lnTo>
                <a:lnTo>
                  <a:pt x="3437890" y="654685"/>
                </a:lnTo>
                <a:lnTo>
                  <a:pt x="3467735" y="728980"/>
                </a:lnTo>
                <a:lnTo>
                  <a:pt x="3482975" y="803275"/>
                </a:lnTo>
                <a:lnTo>
                  <a:pt x="3482975" y="892810"/>
                </a:lnTo>
                <a:lnTo>
                  <a:pt x="3482975" y="967105"/>
                </a:lnTo>
                <a:lnTo>
                  <a:pt x="3497580" y="1041400"/>
                </a:lnTo>
                <a:lnTo>
                  <a:pt x="3571875" y="1101090"/>
                </a:lnTo>
                <a:lnTo>
                  <a:pt x="3646170" y="1101090"/>
                </a:lnTo>
                <a:lnTo>
                  <a:pt x="3721100" y="1101090"/>
                </a:lnTo>
                <a:lnTo>
                  <a:pt x="3795395" y="1101090"/>
                </a:lnTo>
                <a:lnTo>
                  <a:pt x="3869690" y="1101090"/>
                </a:lnTo>
                <a:lnTo>
                  <a:pt x="3943985" y="1101090"/>
                </a:lnTo>
                <a:lnTo>
                  <a:pt x="4018280" y="1101090"/>
                </a:lnTo>
                <a:lnTo>
                  <a:pt x="4092575" y="1130935"/>
                </a:lnTo>
                <a:lnTo>
                  <a:pt x="4167505" y="1220470"/>
                </a:lnTo>
                <a:lnTo>
                  <a:pt x="4211955" y="1294765"/>
                </a:lnTo>
                <a:lnTo>
                  <a:pt x="4286250" y="1369060"/>
                </a:lnTo>
                <a:lnTo>
                  <a:pt x="4360545" y="1443355"/>
                </a:lnTo>
                <a:lnTo>
                  <a:pt x="4420235" y="1532890"/>
                </a:lnTo>
                <a:lnTo>
                  <a:pt x="4464685" y="1621790"/>
                </a:lnTo>
                <a:lnTo>
                  <a:pt x="4524375" y="1696720"/>
                </a:lnTo>
                <a:lnTo>
                  <a:pt x="4598670" y="1755775"/>
                </a:lnTo>
                <a:lnTo>
                  <a:pt x="4673600" y="1800860"/>
                </a:lnTo>
                <a:lnTo>
                  <a:pt x="4747895" y="1845310"/>
                </a:lnTo>
                <a:lnTo>
                  <a:pt x="4822190" y="1905000"/>
                </a:lnTo>
                <a:lnTo>
                  <a:pt x="4896485" y="1964055"/>
                </a:lnTo>
                <a:lnTo>
                  <a:pt x="4970780" y="1993900"/>
                </a:lnTo>
                <a:lnTo>
                  <a:pt x="5045075" y="1993900"/>
                </a:lnTo>
                <a:lnTo>
                  <a:pt x="5120005" y="2038985"/>
                </a:lnTo>
                <a:lnTo>
                  <a:pt x="5194300" y="2038985"/>
                </a:lnTo>
                <a:lnTo>
                  <a:pt x="5268595" y="2053590"/>
                </a:lnTo>
                <a:lnTo>
                  <a:pt x="5342890" y="2053590"/>
                </a:lnTo>
                <a:lnTo>
                  <a:pt x="5417185" y="1979295"/>
                </a:lnTo>
                <a:lnTo>
                  <a:pt x="5476875" y="1905000"/>
                </a:lnTo>
                <a:lnTo>
                  <a:pt x="5566410" y="1845310"/>
                </a:lnTo>
                <a:lnTo>
                  <a:pt x="5640705" y="1830070"/>
                </a:lnTo>
                <a:lnTo>
                  <a:pt x="5730240" y="1830070"/>
                </a:lnTo>
                <a:lnTo>
                  <a:pt x="5804535" y="1889760"/>
                </a:lnTo>
                <a:lnTo>
                  <a:pt x="5804535" y="1964055"/>
                </a:lnTo>
                <a:lnTo>
                  <a:pt x="5848985" y="2038985"/>
                </a:lnTo>
                <a:lnTo>
                  <a:pt x="5923280" y="2068195"/>
                </a:lnTo>
                <a:lnTo>
                  <a:pt x="5997575" y="2068195"/>
                </a:lnTo>
                <a:lnTo>
                  <a:pt x="6072505" y="2068195"/>
                </a:lnTo>
                <a:lnTo>
                  <a:pt x="6146800" y="2068195"/>
                </a:lnTo>
                <a:lnTo>
                  <a:pt x="6235700" y="2068195"/>
                </a:lnTo>
                <a:lnTo>
                  <a:pt x="6310630" y="2053590"/>
                </a:lnTo>
                <a:lnTo>
                  <a:pt x="6384925" y="2023745"/>
                </a:lnTo>
                <a:lnTo>
                  <a:pt x="6429375" y="1949450"/>
                </a:lnTo>
                <a:lnTo>
                  <a:pt x="6503670" y="1949450"/>
                </a:lnTo>
                <a:lnTo>
                  <a:pt x="6578600" y="1949450"/>
                </a:lnTo>
                <a:lnTo>
                  <a:pt x="6667500" y="1993900"/>
                </a:lnTo>
                <a:lnTo>
                  <a:pt x="6741795" y="2023745"/>
                </a:lnTo>
                <a:lnTo>
                  <a:pt x="6816725" y="2053590"/>
                </a:lnTo>
                <a:lnTo>
                  <a:pt x="6891020" y="2127885"/>
                </a:lnTo>
                <a:lnTo>
                  <a:pt x="6965315" y="2187575"/>
                </a:lnTo>
                <a:lnTo>
                  <a:pt x="7039610" y="2217420"/>
                </a:lnTo>
                <a:lnTo>
                  <a:pt x="7129145" y="2157730"/>
                </a:lnTo>
                <a:lnTo>
                  <a:pt x="7203440" y="2157730"/>
                </a:lnTo>
                <a:lnTo>
                  <a:pt x="7158990" y="2232025"/>
                </a:lnTo>
                <a:lnTo>
                  <a:pt x="7113905" y="2306320"/>
                </a:lnTo>
                <a:lnTo>
                  <a:pt x="7054850" y="2381250"/>
                </a:lnTo>
                <a:lnTo>
                  <a:pt x="7009765" y="2455545"/>
                </a:lnTo>
                <a:lnTo>
                  <a:pt x="6935470" y="2515235"/>
                </a:lnTo>
                <a:lnTo>
                  <a:pt x="6861175" y="2559685"/>
                </a:lnTo>
                <a:lnTo>
                  <a:pt x="6786880" y="2589530"/>
                </a:lnTo>
                <a:lnTo>
                  <a:pt x="6711950" y="2619375"/>
                </a:lnTo>
                <a:lnTo>
                  <a:pt x="6637655" y="2633980"/>
                </a:lnTo>
                <a:lnTo>
                  <a:pt x="6548755" y="2678430"/>
                </a:lnTo>
                <a:lnTo>
                  <a:pt x="6473825" y="2708275"/>
                </a:lnTo>
                <a:lnTo>
                  <a:pt x="6399530" y="2738120"/>
                </a:lnTo>
                <a:lnTo>
                  <a:pt x="6325235" y="2738120"/>
                </a:lnTo>
                <a:lnTo>
                  <a:pt x="6250940" y="2738120"/>
                </a:lnTo>
                <a:lnTo>
                  <a:pt x="6176645" y="2738120"/>
                </a:lnTo>
                <a:lnTo>
                  <a:pt x="6161405" y="2812415"/>
                </a:lnTo>
                <a:lnTo>
                  <a:pt x="6087110" y="2842260"/>
                </a:lnTo>
                <a:lnTo>
                  <a:pt x="6012815" y="2797810"/>
                </a:lnTo>
                <a:lnTo>
                  <a:pt x="5997575" y="2872105"/>
                </a:lnTo>
                <a:lnTo>
                  <a:pt x="5923280" y="2872105"/>
                </a:lnTo>
                <a:lnTo>
                  <a:pt x="5893435" y="2946400"/>
                </a:lnTo>
                <a:lnTo>
                  <a:pt x="5819140" y="2961640"/>
                </a:lnTo>
                <a:lnTo>
                  <a:pt x="5759450" y="2887345"/>
                </a:lnTo>
                <a:lnTo>
                  <a:pt x="5715000" y="2812415"/>
                </a:lnTo>
                <a:lnTo>
                  <a:pt x="5685155" y="2738120"/>
                </a:lnTo>
                <a:lnTo>
                  <a:pt x="5640705" y="2663825"/>
                </a:lnTo>
                <a:lnTo>
                  <a:pt x="5566410" y="2633980"/>
                </a:lnTo>
                <a:lnTo>
                  <a:pt x="5492115" y="2633980"/>
                </a:lnTo>
                <a:lnTo>
                  <a:pt x="5417185" y="2633980"/>
                </a:lnTo>
                <a:lnTo>
                  <a:pt x="5342890" y="2649220"/>
                </a:lnTo>
                <a:lnTo>
                  <a:pt x="5268595" y="2678430"/>
                </a:lnTo>
                <a:lnTo>
                  <a:pt x="5238750" y="2753360"/>
                </a:lnTo>
                <a:lnTo>
                  <a:pt x="5283200" y="2827655"/>
                </a:lnTo>
                <a:lnTo>
                  <a:pt x="5358130" y="2916555"/>
                </a:lnTo>
                <a:lnTo>
                  <a:pt x="5402580" y="2991485"/>
                </a:lnTo>
                <a:lnTo>
                  <a:pt x="5402580" y="3065780"/>
                </a:lnTo>
                <a:lnTo>
                  <a:pt x="5328285" y="3080385"/>
                </a:lnTo>
                <a:lnTo>
                  <a:pt x="5253990" y="3095625"/>
                </a:lnTo>
                <a:lnTo>
                  <a:pt x="5179060" y="3110230"/>
                </a:lnTo>
                <a:lnTo>
                  <a:pt x="5104765" y="3140075"/>
                </a:lnTo>
                <a:lnTo>
                  <a:pt x="5030470" y="3154680"/>
                </a:lnTo>
                <a:lnTo>
                  <a:pt x="4970780" y="3229610"/>
                </a:lnTo>
                <a:lnTo>
                  <a:pt x="4896485" y="3244215"/>
                </a:lnTo>
                <a:lnTo>
                  <a:pt x="4822190" y="3244215"/>
                </a:lnTo>
                <a:lnTo>
                  <a:pt x="4747895" y="3258820"/>
                </a:lnTo>
                <a:lnTo>
                  <a:pt x="4673600" y="3274060"/>
                </a:lnTo>
                <a:lnTo>
                  <a:pt x="4598670" y="3303905"/>
                </a:lnTo>
                <a:lnTo>
                  <a:pt x="4524375" y="3333750"/>
                </a:lnTo>
                <a:lnTo>
                  <a:pt x="4450080" y="3333750"/>
                </a:lnTo>
                <a:lnTo>
                  <a:pt x="4375785" y="3333750"/>
                </a:lnTo>
                <a:lnTo>
                  <a:pt x="4301490" y="3348355"/>
                </a:lnTo>
                <a:lnTo>
                  <a:pt x="4286250" y="3422650"/>
                </a:lnTo>
                <a:lnTo>
                  <a:pt x="4241800" y="3496945"/>
                </a:lnTo>
                <a:lnTo>
                  <a:pt x="4286250" y="3571875"/>
                </a:lnTo>
                <a:lnTo>
                  <a:pt x="4360545" y="3601720"/>
                </a:lnTo>
                <a:lnTo>
                  <a:pt x="4375785" y="3676015"/>
                </a:lnTo>
                <a:lnTo>
                  <a:pt x="4301490" y="3750310"/>
                </a:lnTo>
                <a:lnTo>
                  <a:pt x="4226560" y="3750310"/>
                </a:lnTo>
                <a:lnTo>
                  <a:pt x="4152265" y="3750310"/>
                </a:lnTo>
                <a:lnTo>
                  <a:pt x="4152265" y="3676015"/>
                </a:lnTo>
                <a:lnTo>
                  <a:pt x="4197350" y="3601720"/>
                </a:lnTo>
                <a:lnTo>
                  <a:pt x="4122420" y="3542030"/>
                </a:lnTo>
                <a:lnTo>
                  <a:pt x="4107815" y="3467735"/>
                </a:lnTo>
                <a:lnTo>
                  <a:pt x="4122420" y="3392805"/>
                </a:lnTo>
                <a:lnTo>
                  <a:pt x="4152265" y="3318510"/>
                </a:lnTo>
                <a:lnTo>
                  <a:pt x="4107815" y="3229610"/>
                </a:lnTo>
                <a:lnTo>
                  <a:pt x="4033520" y="3229610"/>
                </a:lnTo>
                <a:lnTo>
                  <a:pt x="3959225" y="3229610"/>
                </a:lnTo>
                <a:lnTo>
                  <a:pt x="3884295" y="3274060"/>
                </a:lnTo>
                <a:lnTo>
                  <a:pt x="3810000" y="3274060"/>
                </a:lnTo>
                <a:lnTo>
                  <a:pt x="3735705" y="3229610"/>
                </a:lnTo>
                <a:lnTo>
                  <a:pt x="3676015" y="3154680"/>
                </a:lnTo>
                <a:lnTo>
                  <a:pt x="3601720" y="3184525"/>
                </a:lnTo>
                <a:lnTo>
                  <a:pt x="3527425" y="3214370"/>
                </a:lnTo>
                <a:lnTo>
                  <a:pt x="3453130" y="3258820"/>
                </a:lnTo>
                <a:lnTo>
                  <a:pt x="3378200" y="3258820"/>
                </a:lnTo>
                <a:lnTo>
                  <a:pt x="3303905" y="3303905"/>
                </a:lnTo>
                <a:lnTo>
                  <a:pt x="3229610" y="3348355"/>
                </a:lnTo>
                <a:lnTo>
                  <a:pt x="3155315" y="3363595"/>
                </a:lnTo>
                <a:lnTo>
                  <a:pt x="3081020" y="3378200"/>
                </a:lnTo>
                <a:lnTo>
                  <a:pt x="3006725" y="3437890"/>
                </a:lnTo>
                <a:lnTo>
                  <a:pt x="2931795" y="3467735"/>
                </a:lnTo>
                <a:lnTo>
                  <a:pt x="2857500" y="3408045"/>
                </a:lnTo>
                <a:lnTo>
                  <a:pt x="2797810" y="3318510"/>
                </a:lnTo>
                <a:lnTo>
                  <a:pt x="2783205" y="3244215"/>
                </a:lnTo>
                <a:lnTo>
                  <a:pt x="2753360" y="3169920"/>
                </a:lnTo>
                <a:lnTo>
                  <a:pt x="2693670" y="3095625"/>
                </a:lnTo>
                <a:lnTo>
                  <a:pt x="2663825" y="3020695"/>
                </a:lnTo>
                <a:lnTo>
                  <a:pt x="2634615" y="2946400"/>
                </a:lnTo>
                <a:lnTo>
                  <a:pt x="2589530" y="2872105"/>
                </a:lnTo>
                <a:lnTo>
                  <a:pt x="2545080" y="2797810"/>
                </a:lnTo>
                <a:lnTo>
                  <a:pt x="2515235" y="2723515"/>
                </a:lnTo>
                <a:lnTo>
                  <a:pt x="2470785" y="2649220"/>
                </a:lnTo>
                <a:lnTo>
                  <a:pt x="2440940" y="2574290"/>
                </a:lnTo>
                <a:lnTo>
                  <a:pt x="2351405" y="2544445"/>
                </a:lnTo>
                <a:lnTo>
                  <a:pt x="2277110" y="2544445"/>
                </a:lnTo>
                <a:lnTo>
                  <a:pt x="2202815" y="2604135"/>
                </a:lnTo>
                <a:lnTo>
                  <a:pt x="2128520" y="2678430"/>
                </a:lnTo>
                <a:lnTo>
                  <a:pt x="2054225" y="2723515"/>
                </a:lnTo>
                <a:lnTo>
                  <a:pt x="1979295" y="2738120"/>
                </a:lnTo>
                <a:lnTo>
                  <a:pt x="1905000" y="2753360"/>
                </a:lnTo>
                <a:lnTo>
                  <a:pt x="1830705" y="2753360"/>
                </a:lnTo>
                <a:lnTo>
                  <a:pt x="1756410" y="2723515"/>
                </a:lnTo>
                <a:lnTo>
                  <a:pt x="1682115" y="2649220"/>
                </a:lnTo>
                <a:lnTo>
                  <a:pt x="1607185" y="2604135"/>
                </a:lnTo>
                <a:lnTo>
                  <a:pt x="1532890" y="2529840"/>
                </a:lnTo>
                <a:lnTo>
                  <a:pt x="1473200" y="2455545"/>
                </a:lnTo>
                <a:lnTo>
                  <a:pt x="1398905" y="2395855"/>
                </a:lnTo>
                <a:lnTo>
                  <a:pt x="1324610" y="2351405"/>
                </a:lnTo>
                <a:lnTo>
                  <a:pt x="1250315" y="2306320"/>
                </a:lnTo>
                <a:lnTo>
                  <a:pt x="1190625" y="2232025"/>
                </a:lnTo>
                <a:lnTo>
                  <a:pt x="1130935" y="2157730"/>
                </a:lnTo>
                <a:lnTo>
                  <a:pt x="1056640" y="2113280"/>
                </a:lnTo>
                <a:lnTo>
                  <a:pt x="967740" y="2053590"/>
                </a:lnTo>
                <a:lnTo>
                  <a:pt x="892810" y="1993900"/>
                </a:lnTo>
                <a:lnTo>
                  <a:pt x="863600" y="1919605"/>
                </a:lnTo>
                <a:lnTo>
                  <a:pt x="818515" y="1845310"/>
                </a:lnTo>
                <a:lnTo>
                  <a:pt x="744220" y="1800860"/>
                </a:lnTo>
                <a:lnTo>
                  <a:pt x="669925" y="1785620"/>
                </a:lnTo>
                <a:lnTo>
                  <a:pt x="595630" y="1755775"/>
                </a:lnTo>
                <a:lnTo>
                  <a:pt x="520700" y="1741170"/>
                </a:lnTo>
                <a:lnTo>
                  <a:pt x="446405" y="1725930"/>
                </a:lnTo>
                <a:lnTo>
                  <a:pt x="357505" y="1711325"/>
                </a:lnTo>
                <a:lnTo>
                  <a:pt x="282575" y="1696720"/>
                </a:lnTo>
                <a:lnTo>
                  <a:pt x="208280" y="1666875"/>
                </a:lnTo>
                <a:lnTo>
                  <a:pt x="119380" y="1637030"/>
                </a:lnTo>
                <a:lnTo>
                  <a:pt x="15240" y="1607185"/>
                </a:lnTo>
                <a:lnTo>
                  <a:pt x="0" y="1517650"/>
                </a:lnTo>
                <a:lnTo>
                  <a:pt x="0" y="1443355"/>
                </a:lnTo>
                <a:lnTo>
                  <a:pt x="29845" y="1369060"/>
                </a:lnTo>
                <a:lnTo>
                  <a:pt x="104140" y="1294765"/>
                </a:lnTo>
                <a:lnTo>
                  <a:pt x="193675" y="1220470"/>
                </a:lnTo>
                <a:lnTo>
                  <a:pt x="267970" y="1160780"/>
                </a:lnTo>
                <a:lnTo>
                  <a:pt x="342265" y="1145540"/>
                </a:lnTo>
                <a:lnTo>
                  <a:pt x="416560" y="1130935"/>
                </a:lnTo>
                <a:lnTo>
                  <a:pt x="491490" y="1086485"/>
                </a:lnTo>
                <a:lnTo>
                  <a:pt x="565785" y="1056640"/>
                </a:lnTo>
                <a:lnTo>
                  <a:pt x="640080" y="982345"/>
                </a:lnTo>
                <a:lnTo>
                  <a:pt x="714375" y="937260"/>
                </a:lnTo>
                <a:lnTo>
                  <a:pt x="788670" y="907415"/>
                </a:lnTo>
                <a:lnTo>
                  <a:pt x="863600" y="862965"/>
                </a:lnTo>
                <a:lnTo>
                  <a:pt x="908050" y="788670"/>
                </a:lnTo>
                <a:lnTo>
                  <a:pt x="952500" y="714375"/>
                </a:lnTo>
                <a:lnTo>
                  <a:pt x="1026795" y="654685"/>
                </a:lnTo>
                <a:lnTo>
                  <a:pt x="1101725" y="639445"/>
                </a:lnTo>
                <a:lnTo>
                  <a:pt x="1176020" y="580390"/>
                </a:lnTo>
                <a:lnTo>
                  <a:pt x="1235075" y="506095"/>
                </a:lnTo>
                <a:lnTo>
                  <a:pt x="1264920" y="431165"/>
                </a:lnTo>
                <a:lnTo>
                  <a:pt x="1280160" y="356870"/>
                </a:lnTo>
                <a:lnTo>
                  <a:pt x="1294765" y="282575"/>
                </a:lnTo>
                <a:lnTo>
                  <a:pt x="1339850" y="208280"/>
                </a:lnTo>
                <a:lnTo>
                  <a:pt x="1369060" y="118745"/>
                </a:lnTo>
                <a:lnTo>
                  <a:pt x="1443990" y="59055"/>
                </a:lnTo>
                <a:lnTo>
                  <a:pt x="1518285" y="59055"/>
                </a:lnTo>
                <a:lnTo>
                  <a:pt x="1607185" y="88900"/>
                </a:lnTo>
                <a:lnTo>
                  <a:pt x="1607185" y="104140"/>
                </a:lnTo>
              </a:path>
            </a:pathLst>
          </a:custGeom>
          <a:solidFill>
            <a:srgbClr val="C0504D">
              <a:alpha val="21000"/>
            </a:srgbClr>
          </a:solidFill>
          <a:ln>
            <a:solidFill>
              <a:srgbClr val="FF0000">
                <a:alpha val="94000"/>
              </a:srgbClr>
            </a:solidFill>
          </a:ln>
        </p:spPr>
        <p:style>
          <a:lnRef idx="2">
            <a:srgbClr val="4F81BD">
              <a:shade val="50000"/>
            </a:srgbClr>
          </a:lnRef>
          <a:fillRef idx="1">
            <a:srgbClr val="4F81BD"/>
          </a:fillRef>
          <a:effectRef idx="0">
            <a:srgbClr val="4F81BD"/>
          </a:effectRef>
          <a:fontRef idx="minor">
            <a:sysClr val="window" lastClr="FFFFFF"/>
          </a:fontRef>
        </p:style>
        <p:txBody>
          <a:bodyPr rtlCol="0" anchor="ctr"/>
          <a:p>
            <a:pPr algn="ctr"/>
            <a:endParaRPr lang="zh-CN" altLang="en-US"/>
          </a:p>
        </p:txBody>
      </p:sp>
      <p:sp>
        <p:nvSpPr>
          <p:cNvPr id="3" name="矩形 2"/>
          <p:cNvSpPr/>
          <p:nvPr/>
        </p:nvSpPr>
        <p:spPr>
          <a:xfrm>
            <a:off x="7218680" y="4005580"/>
            <a:ext cx="4103370" cy="583565"/>
          </a:xfrm>
          <a:prstGeom prst="rect">
            <a:avLst/>
          </a:prstGeom>
          <a:solidFill>
            <a:schemeClr val="bg1"/>
          </a:solidFill>
          <a:ln w="9525" cap="flat" cmpd="sng">
            <a:solidFill>
              <a:schemeClr val="tx1"/>
            </a:solidFill>
            <a:prstDash val="solid"/>
            <a:miter/>
            <a:headEnd type="none" w="med" len="med"/>
            <a:tailEnd type="none" w="med" len="med"/>
          </a:ln>
          <a:effectLst>
            <a:outerShdw blurRad="50800" dist="38100" dir="5400000" algn="t" rotWithShape="0">
              <a:prstClr val="black">
                <a:alpha val="40000"/>
              </a:prstClr>
            </a:outerShdw>
          </a:effectLst>
        </p:spPr>
        <p:txBody>
          <a:bodyPr wrap="square">
            <a:spAutoFit/>
          </a:bodyPr>
          <a:p>
            <a:pPr algn="ctr"/>
            <a:r>
              <a:rPr lang="zh-CN" altLang="en-US" sz="3200" b="1" dirty="0">
                <a:latin typeface="华文新魏" panose="02010800040101010101" pitchFamily="2" charset="-122"/>
                <a:ea typeface="华文新魏" panose="02010800040101010101" pitchFamily="2" charset="-122"/>
              </a:rPr>
              <a:t>南征百越，控制西南</a:t>
            </a:r>
            <a:endParaRPr lang="zh-CN" altLang="en-US" sz="3200" b="1" dirty="0">
              <a:latin typeface="华文新魏" panose="02010800040101010101" pitchFamily="2" charset="-122"/>
              <a:ea typeface="华文新魏" panose="02010800040101010101" pitchFamily="2" charset="-122"/>
            </a:endParaRPr>
          </a:p>
        </p:txBody>
      </p:sp>
      <p:sp>
        <p:nvSpPr>
          <p:cNvPr id="7" name="文本框 6"/>
          <p:cNvSpPr txBox="1"/>
          <p:nvPr/>
        </p:nvSpPr>
        <p:spPr>
          <a:xfrm>
            <a:off x="475615" y="5287645"/>
            <a:ext cx="10356850" cy="706755"/>
          </a:xfrm>
          <a:prstGeom prst="rect">
            <a:avLst/>
          </a:prstGeom>
          <a:solidFill>
            <a:srgbClr val="C00000"/>
          </a:solidFill>
          <a:effectLst>
            <a:softEdge rad="31750"/>
          </a:effectLst>
        </p:spPr>
        <p:style>
          <a:lnRef idx="2">
            <a:srgbClr val="4F8A61"/>
          </a:lnRef>
          <a:fillRef idx="1">
            <a:srgbClr val="FFFFFF"/>
          </a:fillRef>
          <a:effectRef idx="0">
            <a:srgbClr val="4F8A61"/>
          </a:effectRef>
          <a:fontRef idx="minor">
            <a:srgbClr val="000000"/>
          </a:fontRef>
        </p:style>
        <p:txBody>
          <a:bodyPr wrap="square" rtlCol="0" anchor="t">
            <a:spAutoFit/>
          </a:bodyPr>
          <a:p>
            <a:pPr algn="l"/>
            <a:r>
              <a:rPr lang="zh-CN" altLang="en-US" sz="4000" b="1" dirty="0">
                <a:solidFill>
                  <a:schemeClr val="bg1"/>
                </a:solidFill>
                <a:latin typeface="华文新魏" panose="02010800040101010101" pitchFamily="2" charset="-122"/>
                <a:ea typeface="华文新魏" panose="02010800040101010101" pitchFamily="2" charset="-122"/>
                <a:sym typeface="隶书" panose="02010509060101010101" pitchFamily="49" charset="-122"/>
              </a:rPr>
              <a:t>疆域的统一</a:t>
            </a:r>
            <a:r>
              <a:rPr lang="zh-CN" altLang="en-US" sz="3200" b="1" dirty="0">
                <a:solidFill>
                  <a:schemeClr val="bg1"/>
                </a:solidFill>
                <a:latin typeface="华文新魏" panose="02010800040101010101" pitchFamily="2" charset="-122"/>
                <a:ea typeface="华文新魏" panose="02010800040101010101" pitchFamily="2" charset="-122"/>
                <a:sym typeface="隶书" panose="02010509060101010101" pitchFamily="49" charset="-122"/>
              </a:rPr>
              <a:t>：奠定了中国统一多民族国家的基本疆域。</a:t>
            </a:r>
            <a:endParaRPr lang="zh-CN" altLang="en-US" sz="3200" b="1" dirty="0">
              <a:solidFill>
                <a:schemeClr val="bg1"/>
              </a:solidFill>
              <a:latin typeface="华文新魏" panose="02010800040101010101" pitchFamily="2" charset="-122"/>
              <a:ea typeface="华文新魏" panose="02010800040101010101" pitchFamily="2" charset="-122"/>
              <a:sym typeface="隶书" panose="020105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25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4" grpId="1" animBg="1"/>
      <p:bldP spid="10258" grpId="0" animBg="1"/>
      <p:bldP spid="10258" grpId="1" animBg="1"/>
      <p:bldP spid="35" grpId="0" bldLvl="0" animBg="1"/>
      <p:bldP spid="3" grpId="0" bldLvl="0" animBg="1"/>
      <p:bldP spid="35" grpId="1" animBg="1"/>
      <p:bldP spid="3" grpId="1" animBg="1"/>
      <p:bldP spid="42" grpId="0" animBg="1"/>
      <p:bldP spid="42" grpId="1" animBg="1"/>
      <p:bldP spid="7" grpId="0" animBg="1"/>
      <p:bldP spid="7"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timg_副本"/>
          <p:cNvPicPr>
            <a:picLocks noChangeAspect="1"/>
          </p:cNvPicPr>
          <p:nvPr/>
        </p:nvPicPr>
        <p:blipFill>
          <a:blip r:embed="rId1"/>
          <a:stretch>
            <a:fillRect/>
          </a:stretch>
        </p:blipFill>
        <p:spPr>
          <a:xfrm>
            <a:off x="180975" y="2334260"/>
            <a:ext cx="3243580" cy="4324350"/>
          </a:xfrm>
          <a:prstGeom prst="rect">
            <a:avLst/>
          </a:prstGeom>
        </p:spPr>
      </p:pic>
      <p:sp>
        <p:nvSpPr>
          <p:cNvPr id="10" name="文本框 9"/>
          <p:cNvSpPr txBox="1"/>
          <p:nvPr/>
        </p:nvSpPr>
        <p:spPr>
          <a:xfrm>
            <a:off x="2847340" y="481330"/>
            <a:ext cx="7329805" cy="3172751"/>
          </a:xfrm>
          <a:prstGeom prst="wedgeEllipseCallout">
            <a:avLst>
              <a:gd name="adj1" fmla="val -33565"/>
              <a:gd name="adj2" fmla="val 60753"/>
            </a:avLst>
          </a:prstGeom>
          <a:noFill/>
          <a:ln w="9525">
            <a:solidFill>
              <a:srgbClr val="262626"/>
            </a:solidFill>
          </a:ln>
          <a:effectLst/>
        </p:spPr>
        <p:style>
          <a:lnRef idx="2">
            <a:srgbClr val="8064A2"/>
          </a:lnRef>
          <a:fillRef idx="1">
            <a:sysClr val="window" lastClr="FFFFFF"/>
          </a:fillRef>
          <a:effectRef idx="0">
            <a:srgbClr val="8064A2"/>
          </a:effectRef>
          <a:fontRef idx="minor">
            <a:sysClr val="windowText" lastClr="000000"/>
          </a:fontRef>
        </p:style>
        <p:txBody>
          <a:bodyPr wrap="square" rtlCol="0" anchor="t">
            <a:spAutoFit/>
          </a:bodyPr>
          <a:p>
            <a:pPr algn="l" fontAlgn="base"/>
            <a:r>
              <a:rPr lang="en-US" altLang="zh-CN" sz="2800" b="1">
                <a:latin typeface="楷体" panose="02010609060101010101" pitchFamily="49" charset="-122"/>
                <a:ea typeface="楷体" panose="02010609060101010101" pitchFamily="49" charset="-122"/>
                <a:cs typeface="微软雅黑" panose="020B0503020204020204" charset="-122"/>
                <a:sym typeface="+mn-ea"/>
              </a:rPr>
              <a:t>    </a:t>
            </a:r>
            <a:r>
              <a:rPr sz="3600" b="1">
                <a:latin typeface="楷体" panose="02010609060101010101" pitchFamily="49" charset="-122"/>
                <a:ea typeface="楷体" panose="02010609060101010101" pitchFamily="49" charset="-122"/>
                <a:cs typeface="微软雅黑" panose="020B0503020204020204" charset="-122"/>
                <a:sym typeface="+mn-ea"/>
              </a:rPr>
              <a:t>寡人以眇眇之身，兴兵诛暴乱，赖宗庙之灵，六王咸伏其辜，天下大定</a:t>
            </a:r>
            <a:r>
              <a:rPr lang="zh-CN" sz="3600" b="1">
                <a:latin typeface="楷体" panose="02010609060101010101" pitchFamily="49" charset="-122"/>
                <a:ea typeface="楷体" panose="02010609060101010101" pitchFamily="49" charset="-122"/>
                <a:cs typeface="微软雅黑" panose="020B0503020204020204" charset="-122"/>
                <a:sym typeface="等线" panose="02010600030101010101" charset="-122"/>
              </a:rPr>
              <a:t>。</a:t>
            </a:r>
            <a:endParaRPr lang="zh-CN" altLang="en-US" sz="3600" b="1">
              <a:latin typeface="楷体" panose="02010609060101010101" pitchFamily="49" charset="-122"/>
              <a:ea typeface="楷体" panose="02010609060101010101" pitchFamily="49" charset="-122"/>
              <a:cs typeface="微软雅黑" panose="020B0503020204020204" charset="-122"/>
              <a:sym typeface="等线" panose="02010600030101010101" charset="-122"/>
            </a:endParaRPr>
          </a:p>
        </p:txBody>
      </p:sp>
      <p:sp>
        <p:nvSpPr>
          <p:cNvPr id="2" name="文本框 1"/>
          <p:cNvSpPr txBox="1"/>
          <p:nvPr/>
        </p:nvSpPr>
        <p:spPr>
          <a:xfrm>
            <a:off x="4936490" y="4565650"/>
            <a:ext cx="4454525" cy="829945"/>
          </a:xfrm>
          <a:prstGeom prst="rect">
            <a:avLst/>
          </a:prstGeom>
          <a:noFill/>
        </p:spPr>
        <p:txBody>
          <a:bodyPr wrap="none" rtlCol="0">
            <a:spAutoFit/>
          </a:bodyPr>
          <a:p>
            <a:r>
              <a:rPr lang="zh-CN" altLang="en-US" sz="4800" b="1">
                <a:solidFill>
                  <a:srgbClr val="C00000"/>
                </a:solidFill>
                <a:latin typeface="华文楷体" panose="02010600040101010101" pitchFamily="2" charset="-122"/>
                <a:ea typeface="华文楷体" panose="02010600040101010101" pitchFamily="2" charset="-122"/>
                <a:cs typeface="华文楷体" panose="02010600040101010101" pitchFamily="2" charset="-122"/>
              </a:rPr>
              <a:t>得天下→守天下</a:t>
            </a:r>
            <a:endParaRPr lang="zh-CN" altLang="en-US" sz="4800" b="1">
              <a:solidFill>
                <a:srgbClr val="C00000"/>
              </a:solidFill>
              <a:latin typeface="华文楷体" panose="02010600040101010101" pitchFamily="2" charset="-122"/>
              <a:ea typeface="华文楷体" panose="02010600040101010101" pitchFamily="2" charset="-122"/>
              <a:cs typeface="华文楷体"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l="12642" r="7608"/>
          <a:stretch>
            <a:fillRect/>
          </a:stretch>
        </p:blipFill>
        <p:spPr>
          <a:xfrm>
            <a:off x="0" y="0"/>
            <a:ext cx="12192000" cy="6858001"/>
          </a:xfrm>
          <a:prstGeom prst="rect">
            <a:avLst/>
          </a:prstGeom>
        </p:spPr>
      </p:pic>
      <p:sp>
        <p:nvSpPr>
          <p:cNvPr id="6" name="矩形 5"/>
          <p:cNvSpPr/>
          <p:nvPr/>
        </p:nvSpPr>
        <p:spPr>
          <a:xfrm>
            <a:off x="661035" y="730250"/>
            <a:ext cx="11080115" cy="5507990"/>
          </a:xfrm>
          <a:prstGeom prst="rect">
            <a:avLst/>
          </a:prstGeom>
          <a:noFill/>
          <a:ln>
            <a:solidFill>
              <a:sysClr val="window" lastClr="FFFFFF"/>
            </a:solidFill>
          </a:ln>
          <a:extLst>
            <a:ext uri="{909E8E84-426E-40DD-AFC4-6F175D3DCCD1}">
              <a14:hiddenFill xmlns:a14="http://schemas.microsoft.com/office/drawing/2010/main">
                <a:solidFill>
                  <a:srgbClr val="873624"/>
                </a:solidFill>
              </a14:hiddenFill>
            </a:ext>
          </a:extLst>
        </p:spPr>
        <p:style>
          <a:lnRef idx="2">
            <a:srgbClr val="873624">
              <a:shade val="50000"/>
            </a:srgbClr>
          </a:lnRef>
          <a:fillRef idx="1">
            <a:srgbClr val="873624"/>
          </a:fillRef>
          <a:effectRef idx="0">
            <a:srgbClr val="873624"/>
          </a:effectRef>
          <a:fontRef idx="minor">
            <a:sysClr val="window" lastClr="FFFFFF"/>
          </a:fontRef>
        </p:style>
        <p:txBody>
          <a:bodyPr rtlCol="0" anchor="ctr"/>
          <a:p>
            <a:pPr algn="ctr"/>
            <a:endParaRPr lang="zh-CN" altLang="en-US"/>
          </a:p>
        </p:txBody>
      </p:sp>
      <p:sp>
        <p:nvSpPr>
          <p:cNvPr id="7" name="标题 7"/>
          <p:cNvSpPr>
            <a:spLocks noGrp="1"/>
          </p:cNvSpPr>
          <p:nvPr/>
        </p:nvSpPr>
        <p:spPr>
          <a:xfrm>
            <a:off x="2524760" y="2961005"/>
            <a:ext cx="7190105" cy="947420"/>
          </a:xfrm>
          <a:prstGeom prst="rect">
            <a:avLst/>
          </a:prstGeom>
          <a:solidFill>
            <a:sysClr val="window" lastClr="FFFFFF"/>
          </a:solidFill>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ysClr val="windowText" lastClr="000000"/>
                </a:solidFill>
                <a:latin typeface="+mj-lt"/>
                <a:ea typeface="+mj-ea"/>
                <a:cs typeface="+mj-cs"/>
              </a:defRPr>
            </a:lvl1pPr>
          </a:lstStyle>
          <a:p>
            <a:pPr algn="ctr"/>
            <a:br>
              <a:rPr lang="zh-CN" altLang="en-US" sz="5400" b="1" dirty="0">
                <a:latin typeface="华文新魏" panose="02010800040101010101" pitchFamily="2" charset="-122"/>
                <a:ea typeface="华文新魏" panose="02010800040101010101" pitchFamily="2" charset="-122"/>
                <a:sym typeface="+mn-ea"/>
              </a:rPr>
            </a:br>
            <a:r>
              <a:rPr lang="zh-CN" altLang="en-US" sz="5400">
                <a:solidFill>
                  <a:sysClr val="windowText" lastClr="000000"/>
                </a:solidFill>
                <a:latin typeface="楷体" panose="02010609060101010101" pitchFamily="49" charset="-122"/>
                <a:ea typeface="楷体" panose="02010609060101010101" pitchFamily="49" charset="-122"/>
                <a:cs typeface="楷体" panose="02010609060101010101" pitchFamily="49" charset="-122"/>
                <a:sym typeface="+mn-ea"/>
              </a:rPr>
              <a:t>二、秦的</a:t>
            </a:r>
            <a:r>
              <a:rPr lang="zh-CN" altLang="en-US" sz="5400">
                <a:solidFill>
                  <a:sysClr val="windowText" lastClr="000000"/>
                </a:solidFill>
                <a:latin typeface="楷体" panose="02010609060101010101" pitchFamily="49" charset="-122"/>
                <a:ea typeface="楷体" panose="02010609060101010101" pitchFamily="49" charset="-122"/>
                <a:cs typeface="楷体" panose="02010609060101010101" pitchFamily="49" charset="-122"/>
                <a:sym typeface="+mn-ea"/>
              </a:rPr>
              <a:t>统治</a:t>
            </a:r>
            <a:endParaRPr lang="zh-CN" altLang="en-US" sz="5400">
              <a:solidFill>
                <a:sysClr val="windowText" lastClr="000000"/>
              </a:solidFill>
              <a:latin typeface="楷体" panose="02010609060101010101" pitchFamily="49" charset="-122"/>
              <a:ea typeface="楷体" panose="02010609060101010101" pitchFamily="49" charset="-122"/>
              <a:cs typeface="楷体" panose="02010609060101010101" pitchFamily="49" charset="-122"/>
              <a:sym typeface="+mn-ea"/>
            </a:endParaRP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75615" y="106045"/>
            <a:ext cx="3488055" cy="625540"/>
          </a:xfrm>
          <a:prstGeom prst="roundRect">
            <a:avLst/>
          </a:prstGeom>
          <a:solidFill>
            <a:srgbClr val="C00000"/>
          </a:solidFill>
        </p:spPr>
        <p:txBody>
          <a:bodyPr wrap="square" rtlCol="0">
            <a:spAutoFit/>
          </a:bodyPr>
          <a:lstStyle/>
          <a:p>
            <a:r>
              <a:rPr lang="zh-CN" altLang="en-US" sz="2800" b="1" dirty="0">
                <a:solidFill>
                  <a:schemeClr val="bg1"/>
                </a:solidFill>
                <a:latin typeface="微软雅黑" panose="020B0503020204020204" charset="-122"/>
                <a:ea typeface="微软雅黑" panose="020B0503020204020204" charset="-122"/>
                <a:sym typeface="+mn-ea"/>
              </a:rPr>
              <a:t>（一）</a:t>
            </a:r>
            <a:r>
              <a:rPr lang="zh-CN" altLang="en-US" sz="2800" b="1" dirty="0">
                <a:solidFill>
                  <a:schemeClr val="bg1"/>
                </a:solidFill>
                <a:latin typeface="微软雅黑" panose="020B0503020204020204" charset="-122"/>
                <a:ea typeface="微软雅黑" panose="020B0503020204020204" charset="-122"/>
                <a:sym typeface="+mn-ea"/>
              </a:rPr>
              <a:t>巩固中央集权</a:t>
            </a:r>
            <a:endParaRPr lang="zh-CN" altLang="en-US" sz="2800" b="1" dirty="0">
              <a:solidFill>
                <a:schemeClr val="bg1"/>
              </a:solidFill>
              <a:latin typeface="微软雅黑" panose="020B0503020204020204" charset="-122"/>
              <a:ea typeface="微软雅黑" panose="020B0503020204020204" charset="-122"/>
              <a:sym typeface="+mn-ea"/>
            </a:endParaRPr>
          </a:p>
        </p:txBody>
      </p:sp>
      <p:sp>
        <p:nvSpPr>
          <p:cNvPr id="8" name="五边形 7"/>
          <p:cNvSpPr/>
          <p:nvPr/>
        </p:nvSpPr>
        <p:spPr>
          <a:xfrm>
            <a:off x="1270" y="99060"/>
            <a:ext cx="474345" cy="592455"/>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475615" y="922020"/>
            <a:ext cx="2226310" cy="583565"/>
          </a:xfrm>
          <a:prstGeom prst="rect">
            <a:avLst/>
          </a:prstGeom>
          <a:noFill/>
        </p:spPr>
        <p:txBody>
          <a:bodyPr wrap="none" rtlCol="0">
            <a:spAutoFit/>
          </a:bodyPr>
          <a:p>
            <a:pPr algn="l"/>
            <a:r>
              <a:rPr lang="en-US" altLang="zh-CN" sz="3200" b="1">
                <a:latin typeface="黑体" panose="02010609060101010101" charset="-122"/>
                <a:ea typeface="黑体" panose="02010609060101010101" charset="-122"/>
                <a:cs typeface="黑体" panose="02010609060101010101" charset="-122"/>
                <a:sym typeface="+mn-ea"/>
              </a:rPr>
              <a:t>1.</a:t>
            </a:r>
            <a:r>
              <a:rPr lang="zh-CN" altLang="en-US" sz="3200" b="1">
                <a:latin typeface="黑体" panose="02010609060101010101" charset="-122"/>
                <a:ea typeface="黑体" panose="02010609060101010101" charset="-122"/>
                <a:cs typeface="黑体" panose="02010609060101010101" charset="-122"/>
                <a:sym typeface="+mn-ea"/>
              </a:rPr>
              <a:t>皇帝制度</a:t>
            </a:r>
            <a:endParaRPr lang="zh-CN" altLang="en-US" sz="3200" b="1">
              <a:latin typeface="黑体" panose="02010609060101010101" charset="-122"/>
              <a:ea typeface="黑体" panose="02010609060101010101" charset="-122"/>
              <a:cs typeface="黑体" panose="02010609060101010101" charset="-122"/>
            </a:endParaRPr>
          </a:p>
        </p:txBody>
      </p:sp>
      <p:sp>
        <p:nvSpPr>
          <p:cNvPr id="5" name="文本框 4"/>
          <p:cNvSpPr txBox="1"/>
          <p:nvPr/>
        </p:nvSpPr>
        <p:spPr>
          <a:xfrm>
            <a:off x="783590" y="2621280"/>
            <a:ext cx="8630920" cy="2976880"/>
          </a:xfrm>
          <a:prstGeom prst="rect">
            <a:avLst/>
          </a:prstGeom>
          <a:noFill/>
          <a:ln w="12700">
            <a:solidFill>
              <a:srgbClr val="262626"/>
            </a:solidFill>
          </a:ln>
          <a:effectLst/>
        </p:spPr>
        <p:style>
          <a:lnRef idx="2">
            <a:srgbClr val="8064A2"/>
          </a:lnRef>
          <a:fillRef idx="1">
            <a:sysClr val="window" lastClr="FFFFFF"/>
          </a:fillRef>
          <a:effectRef idx="0">
            <a:srgbClr val="8064A2"/>
          </a:effectRef>
          <a:fontRef idx="minor">
            <a:sysClr val="windowText" lastClr="000000"/>
          </a:fontRef>
        </p:style>
        <p:txBody>
          <a:bodyPr wrap="square" rtlCol="0" anchor="t">
            <a:spAutoFit/>
          </a:bodyPr>
          <a:p>
            <a:pPr marL="457200" indent="-457200" algn="l" fontAlgn="base">
              <a:lnSpc>
                <a:spcPct val="125000"/>
              </a:lnSpc>
              <a:buFont typeface="Wingdings" panose="05000000000000000000" charset="0"/>
              <a:buChar char="u"/>
            </a:pPr>
            <a:r>
              <a:rPr lang="en-US" altLang="zh-CN" sz="2800" b="1">
                <a:latin typeface="楷体" panose="02010609060101010101" pitchFamily="49" charset="-122"/>
                <a:ea typeface="楷体" panose="02010609060101010101" pitchFamily="49" charset="-122"/>
                <a:cs typeface="微软雅黑" panose="020B0503020204020204" charset="-122"/>
                <a:sym typeface="+mn-ea"/>
              </a:rPr>
              <a:t> </a:t>
            </a:r>
            <a:r>
              <a:rPr lang="zh-CN" altLang="en-US" sz="3000" b="1" dirty="0">
                <a:solidFill>
                  <a:schemeClr val="tx1"/>
                </a:solidFill>
                <a:uFillTx/>
                <a:latin typeface="方正宋刻本秀楷简体" panose="02000000000000000000" pitchFamily="2" charset="-122"/>
                <a:ea typeface="方正宋刻本秀楷简体" panose="02000000000000000000" pitchFamily="2" charset="-122"/>
                <a:sym typeface="+mn-ea"/>
              </a:rPr>
              <a:t>乃更号曰“皇帝” ，命为“制” ，令为“诏” ，自称曰“朕”。——《资治通鉴》</a:t>
            </a:r>
            <a:endParaRPr lang="zh-CN" altLang="en-US" sz="3000" b="1" dirty="0">
              <a:solidFill>
                <a:schemeClr val="tx1"/>
              </a:solidFill>
              <a:uFillTx/>
              <a:latin typeface="方正宋刻本秀楷简体" panose="02000000000000000000" pitchFamily="2" charset="-122"/>
              <a:ea typeface="方正宋刻本秀楷简体" panose="02000000000000000000" pitchFamily="2" charset="-122"/>
              <a:sym typeface="+mn-ea"/>
            </a:endParaRPr>
          </a:p>
          <a:p>
            <a:pPr marL="457200" indent="-457200" algn="l" fontAlgn="base">
              <a:lnSpc>
                <a:spcPct val="125000"/>
              </a:lnSpc>
              <a:buFont typeface="Wingdings" panose="05000000000000000000" charset="0"/>
              <a:buChar char="u"/>
            </a:pPr>
            <a:r>
              <a:rPr lang="zh-CN" altLang="en-US" sz="3000" b="1" dirty="0">
                <a:solidFill>
                  <a:schemeClr val="tx1"/>
                </a:solidFill>
                <a:uFillTx/>
                <a:latin typeface="方正宋刻本秀楷简体" panose="02000000000000000000" pitchFamily="2" charset="-122"/>
                <a:ea typeface="方正宋刻本秀楷简体" panose="02000000000000000000" pitchFamily="2" charset="-122"/>
                <a:sym typeface="+mn-ea"/>
              </a:rPr>
              <a:t>天下之事无大小皆决与上。</a:t>
            </a:r>
            <a:endParaRPr lang="zh-CN" altLang="en-US" sz="3000" b="1" dirty="0">
              <a:solidFill>
                <a:schemeClr val="tx1"/>
              </a:solidFill>
              <a:uFillTx/>
              <a:latin typeface="方正宋刻本秀楷简体" panose="02000000000000000000" pitchFamily="2" charset="-122"/>
              <a:ea typeface="方正宋刻本秀楷简体" panose="02000000000000000000" pitchFamily="2" charset="-122"/>
              <a:sym typeface="+mn-ea"/>
            </a:endParaRPr>
          </a:p>
          <a:p>
            <a:pPr marL="457200" indent="-457200" algn="l" fontAlgn="base">
              <a:lnSpc>
                <a:spcPct val="125000"/>
              </a:lnSpc>
              <a:buFont typeface="Wingdings" panose="05000000000000000000" charset="0"/>
              <a:buChar char="u"/>
            </a:pPr>
            <a:r>
              <a:rPr lang="zh-CN" altLang="en-US" sz="3000" b="1" dirty="0">
                <a:solidFill>
                  <a:schemeClr val="tx1"/>
                </a:solidFill>
                <a:uFillTx/>
                <a:latin typeface="方正宋刻本秀楷简体" panose="02000000000000000000" pitchFamily="2" charset="-122"/>
                <a:ea typeface="方正宋刻本秀楷简体" panose="02000000000000000000" pitchFamily="2" charset="-122"/>
                <a:sym typeface="+mn-ea"/>
              </a:rPr>
              <a:t>“朕为始皇帝。后世以计数，二世、三世至于万世，传之无穷。”——</a:t>
            </a:r>
            <a:r>
              <a:rPr lang="zh-CN" altLang="en-US" sz="3000" b="1" dirty="0">
                <a:solidFill>
                  <a:schemeClr val="tx1"/>
                </a:solidFill>
                <a:uFillTx/>
                <a:latin typeface="方正宋刻本秀楷简体" panose="02000000000000000000" pitchFamily="2" charset="-122"/>
                <a:ea typeface="方正宋刻本秀楷简体" panose="02000000000000000000" pitchFamily="2" charset="-122"/>
                <a:sym typeface="等线" panose="02010600030101010101" charset="-122"/>
              </a:rPr>
              <a:t>《史记》</a:t>
            </a:r>
            <a:endParaRPr lang="zh-CN" altLang="en-US" sz="2800" b="1">
              <a:latin typeface="楷体" panose="02010609060101010101" pitchFamily="49" charset="-122"/>
              <a:ea typeface="楷体" panose="02010609060101010101" pitchFamily="49" charset="-122"/>
              <a:cs typeface="微软雅黑" panose="020B0503020204020204" charset="-122"/>
              <a:sym typeface="等线" panose="02010600030101010101" charset="-122"/>
            </a:endParaRPr>
          </a:p>
        </p:txBody>
      </p:sp>
      <p:sp>
        <p:nvSpPr>
          <p:cNvPr id="11" name="矩形 10"/>
          <p:cNvSpPr/>
          <p:nvPr/>
        </p:nvSpPr>
        <p:spPr>
          <a:xfrm>
            <a:off x="915543" y="1721112"/>
            <a:ext cx="3629025" cy="553085"/>
          </a:xfrm>
          <a:prstGeom prst="rect">
            <a:avLst/>
          </a:prstGeom>
        </p:spPr>
        <p:txBody>
          <a:bodyPr wrap="none">
            <a:spAutoFit/>
          </a:bodyPr>
          <a:p>
            <a:pPr lvl="0" algn="ctr"/>
            <a:r>
              <a:rPr lang="zh-CN" altLang="en-US" sz="3000" b="1" dirty="0">
                <a:solidFill>
                  <a:schemeClr val="tx1"/>
                </a:solidFill>
                <a:uFillTx/>
                <a:latin typeface="方正宋刻本秀楷简体" panose="02000000000000000000" pitchFamily="2" charset="-122"/>
                <a:ea typeface="方正宋刻本秀楷简体" panose="02000000000000000000" pitchFamily="2" charset="-122"/>
              </a:rPr>
              <a:t>德兼三皇，功过五帝</a:t>
            </a:r>
            <a:endParaRPr lang="zh-CN" altLang="en-US" sz="3000" b="1" dirty="0">
              <a:solidFill>
                <a:schemeClr val="tx1"/>
              </a:solidFill>
              <a:uFillTx/>
              <a:latin typeface="方正宋刻本秀楷简体" panose="02000000000000000000" pitchFamily="2" charset="-122"/>
              <a:ea typeface="方正宋刻本秀楷简体" panose="02000000000000000000" pitchFamily="2" charset="-122"/>
            </a:endParaRPr>
          </a:p>
        </p:txBody>
      </p:sp>
      <p:sp>
        <p:nvSpPr>
          <p:cNvPr id="12" name="箭头: 右 11"/>
          <p:cNvSpPr/>
          <p:nvPr/>
        </p:nvSpPr>
        <p:spPr>
          <a:xfrm>
            <a:off x="4836160" y="1908175"/>
            <a:ext cx="541020" cy="177800"/>
          </a:xfrm>
          <a:prstGeom prst="rightArrow">
            <a:avLst/>
          </a:prstGeom>
          <a:solidFill>
            <a:sysClr val="windowText" lastClr="000000">
              <a:alpha val="70000"/>
            </a:sysClr>
          </a:solidFill>
          <a:ln>
            <a:noFill/>
          </a:ln>
          <a:effectLst>
            <a:outerShdw blurRad="50800" dist="38100" dir="5400000" algn="t" rotWithShape="0">
              <a:prstClr val="black">
                <a:alpha val="40000"/>
              </a:prstClr>
            </a:outerShdw>
          </a:effectLst>
        </p:spPr>
        <p:style>
          <a:lnRef idx="2">
            <a:srgbClr val="4472C4">
              <a:shade val="50000"/>
            </a:srgbClr>
          </a:lnRef>
          <a:fillRef idx="1">
            <a:srgbClr val="4472C4"/>
          </a:fillRef>
          <a:effectRef idx="0">
            <a:srgbClr val="4472C4"/>
          </a:effectRef>
          <a:fontRef idx="minor">
            <a:sysClr val="window" lastClr="FFFFFF"/>
          </a:fontRef>
        </p:style>
        <p:txBody>
          <a:bodyPr rtlCol="0" anchor="ctr"/>
          <a:p>
            <a:pPr algn="ctr"/>
            <a:endParaRPr lang="zh-CN" altLang="en-US"/>
          </a:p>
        </p:txBody>
      </p:sp>
      <p:sp>
        <p:nvSpPr>
          <p:cNvPr id="14" name="矩形 13"/>
          <p:cNvSpPr/>
          <p:nvPr/>
        </p:nvSpPr>
        <p:spPr>
          <a:xfrm>
            <a:off x="5668397" y="1581867"/>
            <a:ext cx="1714500" cy="829945"/>
          </a:xfrm>
          <a:prstGeom prst="rect">
            <a:avLst/>
          </a:prstGeom>
        </p:spPr>
        <p:txBody>
          <a:bodyPr wrap="none">
            <a:spAutoFit/>
          </a:bodyPr>
          <a:p>
            <a:r>
              <a:rPr lang="zh-CN" altLang="en-US" sz="4800" b="1" dirty="0">
                <a:solidFill>
                  <a:srgbClr val="C00000"/>
                </a:solidFill>
                <a:latin typeface="楷体" panose="02010609060101010101" pitchFamily="49" charset="-122"/>
                <a:ea typeface="楷体" panose="02010609060101010101" pitchFamily="49" charset="-122"/>
                <a:cs typeface="楷体" panose="02010609060101010101" pitchFamily="49" charset="-122"/>
              </a:rPr>
              <a:t>皇 帝</a:t>
            </a:r>
            <a:endParaRPr lang="zh-CN" altLang="en-US" sz="4800" dirty="0">
              <a:latin typeface="楷体" panose="02010609060101010101" pitchFamily="49" charset="-122"/>
              <a:ea typeface="楷体" panose="02010609060101010101" pitchFamily="49" charset="-122"/>
              <a:cs typeface="楷体" panose="02010609060101010101" pitchFamily="49" charset="-122"/>
            </a:endParaRPr>
          </a:p>
        </p:txBody>
      </p:sp>
      <p:sp>
        <p:nvSpPr>
          <p:cNvPr id="15" name="Rectangle 7"/>
          <p:cNvSpPr>
            <a:spLocks noChangeArrowheads="1"/>
          </p:cNvSpPr>
          <p:nvPr/>
        </p:nvSpPr>
        <p:spPr bwMode="auto">
          <a:xfrm>
            <a:off x="9759315" y="2727325"/>
            <a:ext cx="1800225" cy="553085"/>
          </a:xfrm>
          <a:prstGeom prst="rect">
            <a:avLst/>
          </a:prstGeom>
          <a:noFill/>
          <a:ln>
            <a:solidFill>
              <a:srgbClr val="C00000"/>
            </a:solidFill>
          </a:ln>
          <a:extLst>
            <a:ext uri="{909E8E84-426E-40DD-AFC4-6F175D3DCCD1}">
              <a14:hiddenFill xmlns:a14="http://schemas.microsoft.com/office/drawing/2010/main">
                <a:solidFill>
                  <a:srgbClr val="C00000"/>
                </a:solidFill>
              </a14:hiddenFill>
            </a:ext>
          </a:extLst>
        </p:spPr>
        <p:style>
          <a:lnRef idx="2">
            <a:srgbClr val="9B3C82"/>
          </a:lnRef>
          <a:fillRef idx="1">
            <a:sysClr val="window" lastClr="FFFFFF"/>
          </a:fillRef>
          <a:effectRef idx="0">
            <a:srgbClr val="9B3C82"/>
          </a:effectRef>
          <a:fontRef idx="minor">
            <a:sysClr val="windowText" lastClr="000000"/>
          </a:fontRef>
        </p:style>
        <p:txBody>
          <a:bodyPr>
            <a:spAutoFit/>
          </a:bodyPr>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000" b="1" i="0" u="none" strike="noStrike" kern="1200" cap="none" spc="0" normalizeH="0" baseline="0" dirty="0">
                <a:solidFill>
                  <a:srgbClr val="C00000"/>
                </a:solidFill>
                <a:uFillTx/>
                <a:latin typeface="方正宋刻本秀楷简体" panose="02000000000000000000" pitchFamily="2" charset="-122"/>
                <a:ea typeface="方正宋刻本秀楷简体" panose="02000000000000000000" pitchFamily="2" charset="-122"/>
              </a:rPr>
              <a:t>皇帝独尊</a:t>
            </a:r>
            <a:endParaRPr kumimoji="0" lang="zh-CN" altLang="en-US" sz="3000" b="1" i="0" u="none" strike="noStrike" kern="1200" cap="none" spc="0" normalizeH="0" baseline="0" dirty="0">
              <a:solidFill>
                <a:srgbClr val="C00000"/>
              </a:solidFill>
              <a:uFillTx/>
              <a:latin typeface="方正宋刻本秀楷简体" panose="02000000000000000000" pitchFamily="2" charset="-122"/>
              <a:ea typeface="方正宋刻本秀楷简体" panose="02000000000000000000" pitchFamily="2" charset="-122"/>
            </a:endParaRPr>
          </a:p>
        </p:txBody>
      </p:sp>
      <p:sp>
        <p:nvSpPr>
          <p:cNvPr id="4" name="Rectangle 7"/>
          <p:cNvSpPr>
            <a:spLocks noChangeArrowheads="1"/>
          </p:cNvSpPr>
          <p:nvPr/>
        </p:nvSpPr>
        <p:spPr bwMode="auto">
          <a:xfrm>
            <a:off x="9759315" y="3833495"/>
            <a:ext cx="1800225" cy="553085"/>
          </a:xfrm>
          <a:prstGeom prst="rect">
            <a:avLst/>
          </a:prstGeom>
          <a:noFill/>
          <a:ln>
            <a:solidFill>
              <a:srgbClr val="C00000"/>
            </a:solidFill>
          </a:ln>
          <a:extLst>
            <a:ext uri="{909E8E84-426E-40DD-AFC4-6F175D3DCCD1}">
              <a14:hiddenFill xmlns:a14="http://schemas.microsoft.com/office/drawing/2010/main">
                <a:solidFill>
                  <a:srgbClr val="C00000"/>
                </a:solidFill>
              </a14:hiddenFill>
            </a:ext>
          </a:extLst>
        </p:spPr>
        <p:style>
          <a:lnRef idx="2">
            <a:srgbClr val="9B3C82"/>
          </a:lnRef>
          <a:fillRef idx="1">
            <a:sysClr val="window" lastClr="FFFFFF"/>
          </a:fillRef>
          <a:effectRef idx="0">
            <a:srgbClr val="9B3C82"/>
          </a:effectRef>
          <a:fontRef idx="minor">
            <a:sysClr val="windowText" lastClr="000000"/>
          </a:fontRef>
        </p:style>
        <p:txBody>
          <a:bodyPr>
            <a:spAutoFit/>
          </a:bodyPr>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000" b="1" i="0" u="none" strike="noStrike" kern="1200" cap="none" spc="0" normalizeH="0" baseline="0" dirty="0">
                <a:solidFill>
                  <a:srgbClr val="C00000"/>
                </a:solidFill>
                <a:uFillTx/>
                <a:latin typeface="方正宋刻本秀楷简体" panose="02000000000000000000" pitchFamily="2" charset="-122"/>
                <a:ea typeface="方正宋刻本秀楷简体" panose="02000000000000000000" pitchFamily="2" charset="-122"/>
              </a:rPr>
              <a:t>皇权至</a:t>
            </a:r>
            <a:r>
              <a:rPr kumimoji="0" lang="zh-CN" altLang="en-US" sz="3000" b="1" i="0" u="none" strike="noStrike" kern="1200" cap="none" spc="0" normalizeH="0" baseline="0" dirty="0">
                <a:solidFill>
                  <a:srgbClr val="C00000"/>
                </a:solidFill>
                <a:uFillTx/>
                <a:latin typeface="方正宋刻本秀楷简体" panose="02000000000000000000" pitchFamily="2" charset="-122"/>
                <a:ea typeface="方正宋刻本秀楷简体" panose="02000000000000000000" pitchFamily="2" charset="-122"/>
              </a:rPr>
              <a:t>上</a:t>
            </a:r>
            <a:endParaRPr kumimoji="0" lang="zh-CN" altLang="en-US" sz="3000" b="1" i="0" u="none" strike="noStrike" kern="1200" cap="none" spc="0" normalizeH="0" baseline="0" dirty="0">
              <a:solidFill>
                <a:srgbClr val="C00000"/>
              </a:solidFill>
              <a:uFillTx/>
              <a:latin typeface="方正宋刻本秀楷简体" panose="02000000000000000000" pitchFamily="2" charset="-122"/>
              <a:ea typeface="方正宋刻本秀楷简体" panose="02000000000000000000" pitchFamily="2" charset="-122"/>
            </a:endParaRPr>
          </a:p>
        </p:txBody>
      </p:sp>
      <p:sp>
        <p:nvSpPr>
          <p:cNvPr id="6" name="Rectangle 7"/>
          <p:cNvSpPr>
            <a:spLocks noChangeArrowheads="1"/>
          </p:cNvSpPr>
          <p:nvPr/>
        </p:nvSpPr>
        <p:spPr bwMode="auto">
          <a:xfrm>
            <a:off x="9759315" y="4939665"/>
            <a:ext cx="1800225" cy="553085"/>
          </a:xfrm>
          <a:prstGeom prst="rect">
            <a:avLst/>
          </a:prstGeom>
          <a:noFill/>
          <a:ln>
            <a:solidFill>
              <a:srgbClr val="C00000"/>
            </a:solidFill>
          </a:ln>
          <a:extLst>
            <a:ext uri="{909E8E84-426E-40DD-AFC4-6F175D3DCCD1}">
              <a14:hiddenFill xmlns:a14="http://schemas.microsoft.com/office/drawing/2010/main">
                <a:solidFill>
                  <a:srgbClr val="C00000"/>
                </a:solidFill>
              </a14:hiddenFill>
            </a:ext>
          </a:extLst>
        </p:spPr>
        <p:style>
          <a:lnRef idx="2">
            <a:srgbClr val="9B3C82"/>
          </a:lnRef>
          <a:fillRef idx="1">
            <a:sysClr val="window" lastClr="FFFFFF"/>
          </a:fillRef>
          <a:effectRef idx="0">
            <a:srgbClr val="9B3C82"/>
          </a:effectRef>
          <a:fontRef idx="minor">
            <a:sysClr val="windowText" lastClr="000000"/>
          </a:fontRef>
        </p:style>
        <p:txBody>
          <a:bodyPr>
            <a:spAutoFit/>
          </a:bodyPr>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000" b="1" i="0" u="none" strike="noStrike" kern="1200" cap="none" spc="0" normalizeH="0" baseline="0" dirty="0">
                <a:solidFill>
                  <a:srgbClr val="C00000"/>
                </a:solidFill>
                <a:uFillTx/>
                <a:latin typeface="方正宋刻本秀楷简体" panose="02000000000000000000" pitchFamily="2" charset="-122"/>
                <a:ea typeface="方正宋刻本秀楷简体" panose="02000000000000000000" pitchFamily="2" charset="-122"/>
              </a:rPr>
              <a:t>皇位世袭</a:t>
            </a:r>
            <a:endParaRPr kumimoji="0" lang="zh-CN" altLang="en-US" sz="3000" b="1" i="0" u="none" strike="noStrike" kern="1200" cap="none" spc="0" normalizeH="0" baseline="0" dirty="0">
              <a:solidFill>
                <a:srgbClr val="C00000"/>
              </a:solidFill>
              <a:uFillTx/>
              <a:latin typeface="方正宋刻本秀楷简体" panose="02000000000000000000" pitchFamily="2" charset="-122"/>
              <a:ea typeface="方正宋刻本秀楷简体" panose="02000000000000000000" pitchFamily="2" charset="-122"/>
            </a:endParaRPr>
          </a:p>
        </p:txBody>
      </p:sp>
      <p:pic>
        <p:nvPicPr>
          <p:cNvPr id="61" name="图片 60"/>
          <p:cNvPicPr>
            <a:picLocks noChangeAspect="1"/>
          </p:cNvPicPr>
          <p:nvPr/>
        </p:nvPicPr>
        <p:blipFill>
          <a:blip r:embed="rId1" cstate="print"/>
          <a:stretch>
            <a:fillRect/>
          </a:stretch>
        </p:blipFill>
        <p:spPr>
          <a:xfrm>
            <a:off x="8166735" y="17780"/>
            <a:ext cx="4025265" cy="2156460"/>
          </a:xfrm>
          <a:prstGeom prst="rect">
            <a:avLst/>
          </a:prstGeom>
        </p:spPr>
      </p:pic>
      <p:sp>
        <p:nvSpPr>
          <p:cNvPr id="28" name="文本框 27"/>
          <p:cNvSpPr txBox="1"/>
          <p:nvPr/>
        </p:nvSpPr>
        <p:spPr>
          <a:xfrm>
            <a:off x="783590" y="5598160"/>
            <a:ext cx="6462395" cy="645160"/>
          </a:xfrm>
          <a:prstGeom prst="rect">
            <a:avLst/>
          </a:prstGeom>
          <a:solidFill>
            <a:srgbClr val="FFFFFF">
              <a:alpha val="60000"/>
            </a:srgbClr>
          </a:solidFill>
          <a:ln>
            <a:noFill/>
          </a:ln>
          <a:effectLst>
            <a:softEdge rad="31750"/>
          </a:effectLst>
        </p:spPr>
        <p:style>
          <a:lnRef idx="2">
            <a:srgbClr val="000000"/>
          </a:lnRef>
          <a:fillRef idx="1">
            <a:srgbClr val="FFFFFF"/>
          </a:fillRef>
          <a:effectRef idx="0">
            <a:srgbClr val="000000"/>
          </a:effectRef>
          <a:fontRef idx="minor">
            <a:srgbClr val="000000"/>
          </a:fontRef>
        </p:style>
        <p:txBody>
          <a:bodyPr wrap="square" rtlCol="0">
            <a:spAutoFit/>
          </a:bodyPr>
          <a:p>
            <a:pPr algn="l"/>
            <a:r>
              <a:rPr lang="zh-CN" altLang="en-US" sz="3600" b="1">
                <a:latin typeface="楷体" panose="02010609060101010101" pitchFamily="49" charset="-122"/>
                <a:ea typeface="楷体" panose="02010609060101010101" pitchFamily="49" charset="-122"/>
              </a:rPr>
              <a:t>思考：皇帝制度有何特点？</a:t>
            </a:r>
            <a:endParaRPr lang="zh-CN" altLang="en-US" sz="3600" b="1">
              <a:latin typeface="楷体" panose="02010609060101010101" pitchFamily="49" charset="-122"/>
              <a:ea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dissolv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dissolv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dissolv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4" grpId="0" bldLvl="0" animBg="1"/>
      <p:bldP spid="6" grpId="0" bldLvl="0" animBg="1"/>
      <p:bldP spid="12" grpId="0" animBg="1"/>
      <p:bldP spid="14" grpId="0"/>
      <p:bldP spid="12" grpId="1" animBg="1"/>
      <p:bldP spid="14" grpId="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BEAUTIFY_FLAG" val="#wm#"/>
  <p:tag name="KSO_WM_TEMPLATE_CATEGORY" val="custom"/>
  <p:tag name="KSO_WM_TEMPLATE_INDEX" val="20205081"/>
</p:tagLst>
</file>

<file path=ppt/tags/tag72.xml><?xml version="1.0" encoding="utf-8"?>
<p:tagLst xmlns:p="http://schemas.openxmlformats.org/presentationml/2006/main">
  <p:tag name="COMMONDATA" val="eyJoZGlkIjoiMTQ0Zjg5NTg3NDgzMzAwYjIwNjljMDljMTg4ZWNkMGQifQ=="/>
  <p:tag name="KSO_WPP_MARK_KEY" val="0c68796e-7f49-4ef0-a9e6-3daa2b13b7ad"/>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中国风">
      <a:majorFont>
        <a:latin typeface="华文细黑"/>
        <a:ea typeface="方正清刻本悦宋简体"/>
        <a:cs typeface=""/>
      </a:majorFont>
      <a:minorFont>
        <a:latin typeface="华文细黑"/>
        <a:ea typeface="幼圆"/>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Hardcover">
      <a:dk1>
        <a:sysClr val="windowText" lastClr="000000"/>
      </a:dk1>
      <a:lt1>
        <a:sysClr val="window" lastClr="FFFFFF"/>
      </a:lt1>
      <a:dk2>
        <a:srgbClr val="895D1D"/>
      </a:dk2>
      <a:lt2>
        <a:srgbClr val="ECE9C6"/>
      </a:lt2>
      <a:accent1>
        <a:srgbClr val="873624"/>
      </a:accent1>
      <a:accent2>
        <a:srgbClr val="D6862D"/>
      </a:accent2>
      <a:accent3>
        <a:srgbClr val="D0BE40"/>
      </a:accent3>
      <a:accent4>
        <a:srgbClr val="877F6C"/>
      </a:accent4>
      <a:accent5>
        <a:srgbClr val="972109"/>
      </a:accent5>
      <a:accent6>
        <a:srgbClr val="AEB795"/>
      </a:accent6>
      <a:hlink>
        <a:srgbClr val="CC9900"/>
      </a:hlink>
      <a:folHlink>
        <a:srgbClr val="B2B2B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4133</Words>
  <Application>WPS 演示</Application>
  <PresentationFormat>宽屏</PresentationFormat>
  <Paragraphs>409</Paragraphs>
  <Slides>26</Slides>
  <Notes>4</Notes>
  <HiddenSlides>0</HiddenSlides>
  <MMClips>0</MMClips>
  <ScaleCrop>false</ScaleCrop>
  <HeadingPairs>
    <vt:vector size="6" baseType="variant">
      <vt:variant>
        <vt:lpstr>已用的字体</vt:lpstr>
      </vt:variant>
      <vt:variant>
        <vt:i4>31</vt:i4>
      </vt:variant>
      <vt:variant>
        <vt:lpstr>主题</vt:lpstr>
      </vt:variant>
      <vt:variant>
        <vt:i4>4</vt:i4>
      </vt:variant>
      <vt:variant>
        <vt:lpstr>幻灯片标题</vt:lpstr>
      </vt:variant>
      <vt:variant>
        <vt:i4>26</vt:i4>
      </vt:variant>
    </vt:vector>
  </HeadingPairs>
  <TitlesOfParts>
    <vt:vector size="61" baseType="lpstr">
      <vt:lpstr>Arial</vt:lpstr>
      <vt:lpstr>宋体</vt:lpstr>
      <vt:lpstr>Wingdings</vt:lpstr>
      <vt:lpstr>Wingdings</vt:lpstr>
      <vt:lpstr>华文行楷</vt:lpstr>
      <vt:lpstr>楷体</vt:lpstr>
      <vt:lpstr>Calibri</vt:lpstr>
      <vt:lpstr>黑体</vt:lpstr>
      <vt:lpstr>方正粗黑宋简体</vt:lpstr>
      <vt:lpstr>微软雅黑</vt:lpstr>
      <vt:lpstr>华文新魏</vt:lpstr>
      <vt:lpstr>等线</vt:lpstr>
      <vt:lpstr>华文中宋</vt:lpstr>
      <vt:lpstr>汉仪劲楷简</vt:lpstr>
      <vt:lpstr>隶书</vt:lpstr>
      <vt:lpstr>华文楷体</vt:lpstr>
      <vt:lpstr>方正宋刻本秀楷简体</vt:lpstr>
      <vt:lpstr>方正刻本仿宋简体</vt:lpstr>
      <vt:lpstr>仿宋</vt:lpstr>
      <vt:lpstr>华文细黑</vt:lpstr>
      <vt:lpstr>Arial Unicode MS</vt:lpstr>
      <vt:lpstr>方正字迹-海体正楷 简</vt:lpstr>
      <vt:lpstr>方正清楷 简</vt:lpstr>
      <vt:lpstr>汉仪超粗宋简</vt:lpstr>
      <vt:lpstr>方正清刻本悦宋简体</vt:lpstr>
      <vt:lpstr>PMingLiU</vt:lpstr>
      <vt:lpstr>MingLiU-ExtB</vt:lpstr>
      <vt:lpstr>書體坊顏體㊣</vt:lpstr>
      <vt:lpstr>Segoe Print</vt:lpstr>
      <vt:lpstr>幼圆</vt:lpstr>
      <vt:lpstr>等线 Light</vt:lpstr>
      <vt:lpstr>Office 主题​​</vt:lpstr>
      <vt:lpstr>1_Office 主题</vt:lpstr>
      <vt:lpstr>2_Office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mabaoqing</cp:lastModifiedBy>
  <cp:revision>4</cp:revision>
  <dcterms:created xsi:type="dcterms:W3CDTF">2023-09-11T12:23:00Z</dcterms:created>
  <dcterms:modified xsi:type="dcterms:W3CDTF">2023-09-13T02:05:24Z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2052-12.1.0.15374</vt:lpwstr>
  </property>
  <property fmtid="{D5CDD505-2E9C-101B-9397-08002B2CF9AE}" pid="3" name="ICV">
    <vt:lpwstr>86A95976C4134721AA72CFCDC8C274D0_13</vt:lpwstr>
  </property>
</Properties>
</file>